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49" r:id="rId3"/>
  </p:sldMasterIdLst>
  <p:notesMasterIdLst>
    <p:notesMasterId r:id="rId60"/>
  </p:notesMasterIdLst>
  <p:sldIdLst>
    <p:sldId id="256"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5" r:id="rId23"/>
    <p:sldId id="286" r:id="rId24"/>
    <p:sldId id="287" r:id="rId25"/>
    <p:sldId id="288" r:id="rId26"/>
    <p:sldId id="289" r:id="rId27"/>
    <p:sldId id="290" r:id="rId28"/>
    <p:sldId id="291" r:id="rId29"/>
    <p:sldId id="292" r:id="rId30"/>
    <p:sldId id="293" r:id="rId31"/>
    <p:sldId id="294" r:id="rId32"/>
    <p:sldId id="295" r:id="rId33"/>
    <p:sldId id="297"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7" r:id="rId52"/>
    <p:sldId id="318" r:id="rId53"/>
    <p:sldId id="319" r:id="rId54"/>
    <p:sldId id="320" r:id="rId55"/>
    <p:sldId id="321" r:id="rId56"/>
    <p:sldId id="322" r:id="rId57"/>
    <p:sldId id="323" r:id="rId58"/>
    <p:sldId id="324"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787"/>
    <p:restoredTop sz="90929"/>
  </p:normalViewPr>
  <p:slideViewPr>
    <p:cSldViewPr>
      <p:cViewPr varScale="1">
        <p:scale>
          <a:sx n="63" d="100"/>
          <a:sy n="63" d="100"/>
        </p:scale>
        <p:origin x="-11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FF1B713-88DF-48C9-BFA4-60A3E684875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A37FE-DF7B-4A5F-BF7C-481682881821}" type="slidenum">
              <a:rPr lang="en-US"/>
              <a:pPr/>
              <a:t>1</a:t>
            </a:fld>
            <a:endParaRPr lang="en-US"/>
          </a:p>
        </p:txBody>
      </p:sp>
      <p:sp>
        <p:nvSpPr>
          <p:cNvPr id="71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1C129-564A-447D-B3EB-B1D8123B436D}" type="slidenum">
              <a:rPr lang="en-US"/>
              <a:pPr/>
              <a:t>10</a:t>
            </a:fld>
            <a:endParaRPr lang="en-US"/>
          </a:p>
        </p:txBody>
      </p:sp>
      <p:sp>
        <p:nvSpPr>
          <p:cNvPr id="4403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AEF0"/>
                </a:solidFill>
                <a:cs typeface="Arial" charset="0"/>
              </a:rPr>
              <a:t>Figure 9.3</a:t>
            </a:r>
          </a:p>
          <a:p>
            <a:r>
              <a:rPr lang="el-GR" b="1">
                <a:solidFill>
                  <a:srgbClr val="00AEF0"/>
                </a:solidFill>
                <a:cs typeface="Arial" charset="0"/>
              </a:rPr>
              <a:t>Global connections: </a:t>
            </a:r>
            <a:r>
              <a:rPr lang="el-GR">
                <a:solidFill>
                  <a:srgbClr val="292526"/>
                </a:solidFill>
                <a:cs typeface="Arial" charset="0"/>
              </a:rPr>
              <a:t>average crude birth and death rates for various groupings of countries in 2006. (Data from Population Reference Bureau)</a:t>
            </a:r>
            <a:endParaRPr lang="el-GR">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2581D-7CC3-4E3F-B3B7-1AEBC65BB8A8}" type="slidenum">
              <a:rPr lang="en-US"/>
              <a:pPr/>
              <a:t>11</a:t>
            </a:fld>
            <a:endParaRPr lang="en-US"/>
          </a:p>
        </p:txBody>
      </p:sp>
      <p:sp>
        <p:nvSpPr>
          <p:cNvPr id="460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B9CD2-51D8-4D0F-8032-D6A503A673A1}" type="slidenum">
              <a:rPr lang="en-US"/>
              <a:pPr/>
              <a:t>12</a:t>
            </a:fld>
            <a:endParaRPr lang="en-US"/>
          </a:p>
        </p:txBody>
      </p:sp>
      <p:sp>
        <p:nvSpPr>
          <p:cNvPr id="4813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AEF0"/>
                </a:solidFill>
                <a:cs typeface="Arial" charset="0"/>
              </a:rPr>
              <a:t>Figure 9.4</a:t>
            </a:r>
          </a:p>
          <a:p>
            <a:r>
              <a:rPr lang="el-GR" b="1">
                <a:solidFill>
                  <a:srgbClr val="00AEF0"/>
                </a:solidFill>
                <a:cs typeface="Arial" charset="0"/>
              </a:rPr>
              <a:t>Global connections: </a:t>
            </a:r>
            <a:r>
              <a:rPr lang="el-GR">
                <a:solidFill>
                  <a:srgbClr val="292526"/>
                </a:solidFill>
                <a:cs typeface="Arial" charset="0"/>
              </a:rPr>
              <a:t>the world’s 10 most populous countries in 2006, with projections of their population size in 2025. In 2006, more people lived in China than in all of Europe, Russia, North America, Japan, and Australia combined. By 2050, India is expected to have a larger population than China. (Data from World Bank and Population Reference Bureau)</a:t>
            </a:r>
            <a:endParaRPr lang="el-GR">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39920-914E-4248-9FA6-6FF034E929C8}" type="slidenum">
              <a:rPr lang="en-US"/>
              <a:pPr/>
              <a:t>13</a:t>
            </a:fld>
            <a:endParaRPr lang="en-US"/>
          </a:p>
        </p:txBody>
      </p:sp>
      <p:sp>
        <p:nvSpPr>
          <p:cNvPr id="501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B1BB46-DC0B-4D99-8E12-ADDF87713BD7}" type="slidenum">
              <a:rPr lang="en-US"/>
              <a:pPr/>
              <a:t>14</a:t>
            </a:fld>
            <a:endParaRPr lang="en-US"/>
          </a:p>
        </p:txBody>
      </p:sp>
      <p:sp>
        <p:nvSpPr>
          <p:cNvPr id="52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793D2-6DFC-4757-A990-348887B7A283}" type="slidenum">
              <a:rPr lang="en-US"/>
              <a:pPr/>
              <a:t>15</a:t>
            </a:fld>
            <a:endParaRPr lang="en-US"/>
          </a:p>
        </p:txBody>
      </p:sp>
      <p:sp>
        <p:nvSpPr>
          <p:cNvPr id="54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123888-3CB2-40D6-B548-AB12AA6866B2}" type="slidenum">
              <a:rPr lang="en-US"/>
              <a:pPr/>
              <a:t>16</a:t>
            </a:fld>
            <a:endParaRPr lang="en-US"/>
          </a:p>
        </p:txBody>
      </p:sp>
      <p:sp>
        <p:nvSpPr>
          <p:cNvPr id="563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E17FA-696B-4FB6-93C5-E5094C583A4C}" type="slidenum">
              <a:rPr lang="en-US"/>
              <a:pPr/>
              <a:t>17</a:t>
            </a:fld>
            <a:endParaRPr lang="en-US"/>
          </a:p>
        </p:txBody>
      </p:sp>
      <p:sp>
        <p:nvSpPr>
          <p:cNvPr id="5837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5837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9.5</a:t>
            </a:r>
          </a:p>
          <a:p>
            <a:r>
              <a:rPr lang="el-GR">
                <a:solidFill>
                  <a:srgbClr val="292526"/>
                </a:solidFill>
                <a:cs typeface="Arial" charset="0"/>
              </a:rPr>
              <a:t>Total fertility rates for the United States between 1917 and 2006. Use this figure to trace changes in total fertility rates during your lifetime. QUESTION: </a:t>
            </a:r>
            <a:r>
              <a:rPr lang="el-GR" i="1">
                <a:solidFill>
                  <a:srgbClr val="292526"/>
                </a:solidFill>
                <a:cs typeface="Arial" charset="0"/>
              </a:rPr>
              <a:t>How many children do you plan to have? </a:t>
            </a:r>
            <a:r>
              <a:rPr lang="el-GR">
                <a:solidFill>
                  <a:srgbClr val="292526"/>
                </a:solidFill>
                <a:cs typeface="Arial" charset="0"/>
              </a:rPr>
              <a:t>(Data from Population Reference Bureau and U.S. Census Bureau)</a:t>
            </a:r>
            <a:endParaRPr lang="el-GR">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AA28D-3BDD-4846-8950-6B2AEB03383D}" type="slidenum">
              <a:rPr lang="en-US"/>
              <a:pPr/>
              <a:t>18</a:t>
            </a:fld>
            <a:endParaRPr lang="en-US"/>
          </a:p>
        </p:txBody>
      </p:sp>
      <p:sp>
        <p:nvSpPr>
          <p:cNvPr id="604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89842F-A78E-415E-A2D1-AE3B99550290}" type="slidenum">
              <a:rPr lang="en-US"/>
              <a:pPr/>
              <a:t>19</a:t>
            </a:fld>
            <a:endParaRPr lang="en-US"/>
          </a:p>
        </p:txBody>
      </p:sp>
      <p:sp>
        <p:nvSpPr>
          <p:cNvPr id="6246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62467"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9.6</a:t>
            </a:r>
          </a:p>
          <a:p>
            <a:r>
              <a:rPr lang="el-GR">
                <a:solidFill>
                  <a:srgbClr val="292526"/>
                </a:solidFill>
                <a:cs typeface="Arial" charset="0"/>
              </a:rPr>
              <a:t>Birth rates in the United States, 1910–2006. Use this figure to trace changes in crude birth rates during your lifetime. (Data from U.S. Bureau of Census and U.S. Commerce Department)</a:t>
            </a:r>
            <a:endParaRPr lang="el-GR">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61B4E-338D-42C5-B597-7056F49B3A85}" type="slidenum">
              <a:rPr lang="en-US"/>
              <a:pPr/>
              <a:t>2</a:t>
            </a:fld>
            <a:endParaRPr lang="en-US"/>
          </a:p>
        </p:txBody>
      </p:sp>
      <p:sp>
        <p:nvSpPr>
          <p:cNvPr id="266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D5BFA-54C3-4B76-8B70-D62DBC1098B3}" type="slidenum">
              <a:rPr lang="en-US"/>
              <a:pPr/>
              <a:t>20</a:t>
            </a:fld>
            <a:endParaRPr lang="en-US"/>
          </a:p>
        </p:txBody>
      </p:sp>
      <p:sp>
        <p:nvSpPr>
          <p:cNvPr id="6656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9.7</a:t>
            </a:r>
          </a:p>
          <a:p>
            <a:r>
              <a:rPr lang="el-GR">
                <a:solidFill>
                  <a:srgbClr val="292526"/>
                </a:solidFill>
                <a:cs typeface="Arial" charset="0"/>
              </a:rPr>
              <a:t>Some major changes that took place in the United States between 1900 and 2000. QUESTION: </a:t>
            </a:r>
            <a:r>
              <a:rPr lang="el-GR" i="1">
                <a:solidFill>
                  <a:srgbClr val="292526"/>
                </a:solidFill>
                <a:cs typeface="Arial" charset="0"/>
              </a:rPr>
              <a:t>Which two of these changes do you think were the most important? </a:t>
            </a:r>
            <a:r>
              <a:rPr lang="el-GR">
                <a:solidFill>
                  <a:srgbClr val="292526"/>
                </a:solidFill>
                <a:cs typeface="Arial" charset="0"/>
              </a:rPr>
              <a:t>(Data from U.S. Census Bureau and Department of Commerce)</a:t>
            </a:r>
            <a:endParaRPr lang="el-GR">
              <a:solidFill>
                <a:srgbClr val="000000"/>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4A6D2-4A7B-48DF-BA55-C02CECA75CFD}" type="slidenum">
              <a:rPr lang="en-US"/>
              <a:pPr/>
              <a:t>21</a:t>
            </a:fld>
            <a:endParaRPr lang="en-US"/>
          </a:p>
        </p:txBody>
      </p:sp>
      <p:sp>
        <p:nvSpPr>
          <p:cNvPr id="68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3C055E-5FFA-4664-8554-FECBBAE06868}" type="slidenum">
              <a:rPr lang="en-US"/>
              <a:pPr/>
              <a:t>22</a:t>
            </a:fld>
            <a:endParaRPr lang="en-US"/>
          </a:p>
        </p:txBody>
      </p:sp>
      <p:sp>
        <p:nvSpPr>
          <p:cNvPr id="706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1DF60-395D-4D5C-8A31-FE15465C6AF6}" type="slidenum">
              <a:rPr lang="en-US"/>
              <a:pPr/>
              <a:t>23</a:t>
            </a:fld>
            <a:endParaRPr lang="en-US"/>
          </a:p>
        </p:txBody>
      </p:sp>
      <p:sp>
        <p:nvSpPr>
          <p:cNvPr id="727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010DC-442A-494C-B847-2206837AF1C6}" type="slidenum">
              <a:rPr lang="en-US"/>
              <a:pPr/>
              <a:t>24</a:t>
            </a:fld>
            <a:endParaRPr lang="en-US"/>
          </a:p>
        </p:txBody>
      </p:sp>
      <p:sp>
        <p:nvSpPr>
          <p:cNvPr id="7475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9.8</a:t>
            </a:r>
          </a:p>
          <a:p>
            <a:r>
              <a:rPr lang="el-GR">
                <a:solidFill>
                  <a:srgbClr val="292526"/>
                </a:solidFill>
                <a:cs typeface="Arial" charset="0"/>
              </a:rPr>
              <a:t>Legal immigration to the United States, 1820–2003. The large increase in immigration since 1989 resulted mostly from the Immigration Reform and Control Act of 1986, which granted legal status to illegal immigrants who could show they had been living in the country for several years. (Data from U.S. Immigration and Naturalization Service and the Pew Hispanic Center)</a:t>
            </a:r>
            <a:endParaRPr lang="el-GR">
              <a:solidFill>
                <a:srgbClr val="000000"/>
              </a:solidFill>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E2616-8CF1-44E7-9819-3CA915D7A662}" type="slidenum">
              <a:rPr lang="en-US"/>
              <a:pPr/>
              <a:t>25</a:t>
            </a:fld>
            <a:endParaRPr lang="en-US"/>
          </a:p>
        </p:txBody>
      </p:sp>
      <p:sp>
        <p:nvSpPr>
          <p:cNvPr id="768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CB9E9C-58F1-40F7-BE10-7E783EEB8024}" type="slidenum">
              <a:rPr lang="en-US"/>
              <a:pPr/>
              <a:t>26</a:t>
            </a:fld>
            <a:endParaRPr lang="en-US"/>
          </a:p>
        </p:txBody>
      </p:sp>
      <p:sp>
        <p:nvSpPr>
          <p:cNvPr id="788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E6505-303A-418C-89AD-3EDB5DD6F949}" type="slidenum">
              <a:rPr lang="en-US"/>
              <a:pPr/>
              <a:t>27</a:t>
            </a:fld>
            <a:endParaRPr lang="en-US"/>
          </a:p>
        </p:txBody>
      </p:sp>
      <p:sp>
        <p:nvSpPr>
          <p:cNvPr id="808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BB6A4-C488-4345-914B-3170849ECC0C}" type="slidenum">
              <a:rPr lang="en-US"/>
              <a:pPr/>
              <a:t>28</a:t>
            </a:fld>
            <a:endParaRPr lang="en-US"/>
          </a:p>
        </p:txBody>
      </p:sp>
      <p:sp>
        <p:nvSpPr>
          <p:cNvPr id="829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6B298-78C4-4F3E-8EFD-29547F1ED07B}" type="slidenum">
              <a:rPr lang="en-US"/>
              <a:pPr/>
              <a:t>29</a:t>
            </a:fld>
            <a:endParaRPr lang="en-US"/>
          </a:p>
        </p:txBody>
      </p:sp>
      <p:sp>
        <p:nvSpPr>
          <p:cNvPr id="8499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9.9</a:t>
            </a:r>
          </a:p>
          <a:p>
            <a:r>
              <a:rPr lang="el-GR">
                <a:solidFill>
                  <a:srgbClr val="292526"/>
                </a:solidFill>
                <a:cs typeface="Arial" charset="0"/>
              </a:rPr>
              <a:t>Generalized population age structure diagrams for countries with rapid (1.5–3%), slow (0.3–1.4%), zero (0–0.2%), and negative population growth rates (a declining population). Populations with a large proportion of its people in the prereproductive ages of 1–14 (at left) have a large potential for rapid population growth. QUESTION: </a:t>
            </a:r>
            <a:r>
              <a:rPr lang="el-GR" i="1">
                <a:solidFill>
                  <a:srgbClr val="292526"/>
                </a:solidFill>
                <a:cs typeface="Arial" charset="0"/>
              </a:rPr>
              <a:t>Which of these diagrams best represents the country where you live? </a:t>
            </a:r>
            <a:r>
              <a:rPr lang="el-GR">
                <a:solidFill>
                  <a:srgbClr val="292526"/>
                </a:solidFill>
                <a:cs typeface="Arial" charset="0"/>
              </a:rPr>
              <a:t>(Data from Population Reference Bureau)</a:t>
            </a:r>
            <a:endParaRPr lang="el-GR">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81DE8-9202-4B6E-8FEB-AFC5CE3ABEC0}" type="slidenum">
              <a:rPr lang="en-US"/>
              <a:pPr/>
              <a:t>3</a:t>
            </a:fld>
            <a:endParaRPr lang="en-US"/>
          </a:p>
        </p:txBody>
      </p:sp>
      <p:sp>
        <p:nvSpPr>
          <p:cNvPr id="286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9818E-F86E-4F4B-9C1D-E2865EDD0386}" type="slidenum">
              <a:rPr lang="en-US"/>
              <a:pPr/>
              <a:t>30</a:t>
            </a:fld>
            <a:endParaRPr lang="en-US"/>
          </a:p>
        </p:txBody>
      </p:sp>
      <p:sp>
        <p:nvSpPr>
          <p:cNvPr id="870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70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0D452-7CCE-4F65-8208-70861671329C}" type="slidenum">
              <a:rPr lang="en-US"/>
              <a:pPr/>
              <a:t>31</a:t>
            </a:fld>
            <a:endParaRPr lang="en-US"/>
          </a:p>
        </p:txBody>
      </p:sp>
      <p:sp>
        <p:nvSpPr>
          <p:cNvPr id="9113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9113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AEF0"/>
                </a:solidFill>
                <a:cs typeface="Arial" charset="0"/>
              </a:rPr>
              <a:t>Figure 9.10</a:t>
            </a:r>
          </a:p>
          <a:p>
            <a:r>
              <a:rPr lang="el-GR" b="1">
                <a:solidFill>
                  <a:srgbClr val="00AEF0"/>
                </a:solidFill>
                <a:cs typeface="Arial" charset="0"/>
              </a:rPr>
              <a:t>Global connections: </a:t>
            </a:r>
            <a:r>
              <a:rPr lang="el-GR">
                <a:solidFill>
                  <a:srgbClr val="292526"/>
                </a:solidFill>
                <a:cs typeface="Arial" charset="0"/>
              </a:rPr>
              <a:t>population structure by age and sex in developing countries and developed countries, 2006. (Data from United Nations Population Division and Population Reference Bureau)</a:t>
            </a:r>
            <a:endParaRPr lang="el-GR">
              <a:solidFill>
                <a:srgbClr val="000000"/>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0C78E-290E-41E9-8292-819A440C167D}" type="slidenum">
              <a:rPr lang="en-US"/>
              <a:pPr/>
              <a:t>32</a:t>
            </a:fld>
            <a:endParaRPr lang="en-US"/>
          </a:p>
        </p:txBody>
      </p:sp>
      <p:sp>
        <p:nvSpPr>
          <p:cNvPr id="95234"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95235"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AEF0"/>
                </a:solidFill>
                <a:cs typeface="Arial" charset="0"/>
              </a:rPr>
              <a:t>Figure 9.10</a:t>
            </a:r>
          </a:p>
          <a:p>
            <a:r>
              <a:rPr lang="el-GR" b="1">
                <a:solidFill>
                  <a:srgbClr val="00AEF0"/>
                </a:solidFill>
                <a:cs typeface="Arial" charset="0"/>
              </a:rPr>
              <a:t>Global connections: </a:t>
            </a:r>
            <a:r>
              <a:rPr lang="el-GR">
                <a:solidFill>
                  <a:srgbClr val="292526"/>
                </a:solidFill>
                <a:cs typeface="Arial" charset="0"/>
              </a:rPr>
              <a:t>population structure by age and sex in developing countries and developed countries, 2006. (Data from United Nations Population Division and Population Reference Bureau)</a:t>
            </a:r>
            <a:endParaRPr lang="el-GR">
              <a:solidFill>
                <a:srgbClr val="000000"/>
              </a:solidFill>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E498D-780F-4D79-81A5-62F9282A7D02}" type="slidenum">
              <a:rPr lang="en-US"/>
              <a:pPr/>
              <a:t>33</a:t>
            </a:fld>
            <a:endParaRPr lang="en-US"/>
          </a:p>
        </p:txBody>
      </p:sp>
      <p:sp>
        <p:nvSpPr>
          <p:cNvPr id="97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CA1C3-1776-414D-B0CB-695193A28AE1}" type="slidenum">
              <a:rPr lang="en-US"/>
              <a:pPr/>
              <a:t>34</a:t>
            </a:fld>
            <a:endParaRPr lang="en-US"/>
          </a:p>
        </p:txBody>
      </p:sp>
      <p:sp>
        <p:nvSpPr>
          <p:cNvPr id="9933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9.11</a:t>
            </a:r>
          </a:p>
          <a:p>
            <a:r>
              <a:rPr lang="el-GR">
                <a:solidFill>
                  <a:srgbClr val="292526"/>
                </a:solidFill>
                <a:cs typeface="Arial" charset="0"/>
              </a:rPr>
              <a:t>Tracking the baby-boom generation in the United States. (Data from Population Reference Bureau and U.S. Census Bureau)</a:t>
            </a:r>
            <a:endParaRPr lang="el-GR">
              <a:solidFill>
                <a:srgbClr val="000000"/>
              </a:solidFill>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37606-DA86-435E-B748-3CA554D7164E}" type="slidenum">
              <a:rPr lang="en-US"/>
              <a:pPr/>
              <a:t>35</a:t>
            </a:fld>
            <a:endParaRPr lang="en-US"/>
          </a:p>
        </p:txBody>
      </p:sp>
      <p:sp>
        <p:nvSpPr>
          <p:cNvPr id="1013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3CDD8D-71F0-41B7-BD1C-635F093939B2}" type="slidenum">
              <a:rPr lang="en-US"/>
              <a:pPr/>
              <a:t>36</a:t>
            </a:fld>
            <a:endParaRPr lang="en-US"/>
          </a:p>
        </p:txBody>
      </p:sp>
      <p:sp>
        <p:nvSpPr>
          <p:cNvPr id="1034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4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0127A-235B-45C4-9FD9-D7879F903D3D}" type="slidenum">
              <a:rPr lang="en-US"/>
              <a:pPr/>
              <a:t>37</a:t>
            </a:fld>
            <a:endParaRPr lang="en-US"/>
          </a:p>
        </p:txBody>
      </p:sp>
      <p:sp>
        <p:nvSpPr>
          <p:cNvPr id="105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708A4A-392B-49DD-A9BA-EFFA18DB98C0}" type="slidenum">
              <a:rPr lang="en-US"/>
              <a:pPr/>
              <a:t>38</a:t>
            </a:fld>
            <a:endParaRPr lang="en-US"/>
          </a:p>
        </p:txBody>
      </p:sp>
      <p:sp>
        <p:nvSpPr>
          <p:cNvPr id="10752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07523"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9.12</a:t>
            </a:r>
          </a:p>
          <a:p>
            <a:r>
              <a:rPr lang="el-GR" i="1">
                <a:solidFill>
                  <a:srgbClr val="292526"/>
                </a:solidFill>
                <a:cs typeface="Arial" charset="0"/>
              </a:rPr>
              <a:t>Global aging. </a:t>
            </a:r>
            <a:r>
              <a:rPr lang="el-GR">
                <a:solidFill>
                  <a:srgbClr val="292526"/>
                </a:solidFill>
                <a:cs typeface="Arial" charset="0"/>
              </a:rPr>
              <a:t>Projected percentage of world population under age 15, age 60 or over, and age 80 or over, 1950–2150, assuming the medium fertility projection shown in Figure 9-2. The cost of supporting a much larger elderly population will place enormous strains on many nations and the global economy. (Data from the United Nations)</a:t>
            </a:r>
            <a:endParaRPr lang="el-GR">
              <a:solidFill>
                <a:srgbClr val="000000"/>
              </a:solidFill>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3C062-4C00-45BF-8889-A47D6FCF1FF6}" type="slidenum">
              <a:rPr lang="en-US"/>
              <a:pPr/>
              <a:t>39</a:t>
            </a:fld>
            <a:endParaRPr lang="en-US"/>
          </a:p>
        </p:txBody>
      </p:sp>
      <p:sp>
        <p:nvSpPr>
          <p:cNvPr id="1095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95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4356D-5A88-4F5C-91E2-558965F0DD3B}" type="slidenum">
              <a:rPr lang="en-US"/>
              <a:pPr/>
              <a:t>4</a:t>
            </a:fld>
            <a:endParaRPr lang="en-US"/>
          </a:p>
        </p:txBody>
      </p:sp>
      <p:sp>
        <p:nvSpPr>
          <p:cNvPr id="307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BD06E-6C75-48B5-A42A-092541EF2B27}" type="slidenum">
              <a:rPr lang="en-US"/>
              <a:pPr/>
              <a:t>40</a:t>
            </a:fld>
            <a:endParaRPr lang="en-US"/>
          </a:p>
        </p:txBody>
      </p:sp>
      <p:sp>
        <p:nvSpPr>
          <p:cNvPr id="1116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16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ECBA7-1470-4841-BA46-84F3E8AE7C3A}" type="slidenum">
              <a:rPr lang="en-US"/>
              <a:pPr/>
              <a:t>41</a:t>
            </a:fld>
            <a:endParaRPr lang="en-US"/>
          </a:p>
        </p:txBody>
      </p:sp>
      <p:sp>
        <p:nvSpPr>
          <p:cNvPr id="11366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9.13</a:t>
            </a:r>
          </a:p>
          <a:p>
            <a:r>
              <a:rPr lang="el-GR">
                <a:solidFill>
                  <a:srgbClr val="292526"/>
                </a:solidFill>
                <a:cs typeface="Arial" charset="0"/>
              </a:rPr>
              <a:t>Some problems with rapid population decline. QUESTION: </a:t>
            </a:r>
            <a:r>
              <a:rPr lang="el-GR" i="1">
                <a:solidFill>
                  <a:srgbClr val="292526"/>
                </a:solidFill>
                <a:cs typeface="Arial" charset="0"/>
              </a:rPr>
              <a:t>Which three of these problems do you believe are the most important?</a:t>
            </a:r>
            <a:endParaRPr lang="el-GR">
              <a:solidFill>
                <a:srgbClr val="000000"/>
              </a:solidFill>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2D7A4-3894-4F7D-809F-1FD171FFCD8D}" type="slidenum">
              <a:rPr lang="en-US"/>
              <a:pPr/>
              <a:t>42</a:t>
            </a:fld>
            <a:endParaRPr lang="en-US"/>
          </a:p>
        </p:txBody>
      </p:sp>
      <p:sp>
        <p:nvSpPr>
          <p:cNvPr id="1157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E7265-FA57-4B21-9CC2-F0B7EF1A10E1}" type="slidenum">
              <a:rPr lang="en-US"/>
              <a:pPr/>
              <a:t>43</a:t>
            </a:fld>
            <a:endParaRPr lang="en-US"/>
          </a:p>
        </p:txBody>
      </p:sp>
      <p:sp>
        <p:nvSpPr>
          <p:cNvPr id="1177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77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10D3B-DBDA-442C-8B61-113EA6D93702}" type="slidenum">
              <a:rPr lang="en-US"/>
              <a:pPr/>
              <a:t>44</a:t>
            </a:fld>
            <a:endParaRPr lang="en-US"/>
          </a:p>
        </p:txBody>
      </p:sp>
      <p:sp>
        <p:nvSpPr>
          <p:cNvPr id="119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56FDE-E92A-4E46-ADE1-FE904E93DF97}" type="slidenum">
              <a:rPr lang="en-US"/>
              <a:pPr/>
              <a:t>45</a:t>
            </a:fld>
            <a:endParaRPr lang="en-US"/>
          </a:p>
        </p:txBody>
      </p:sp>
      <p:sp>
        <p:nvSpPr>
          <p:cNvPr id="12185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9.14</a:t>
            </a:r>
          </a:p>
          <a:p>
            <a:r>
              <a:rPr lang="el-GR">
                <a:solidFill>
                  <a:srgbClr val="292526"/>
                </a:solidFill>
                <a:cs typeface="Arial" charset="0"/>
              </a:rPr>
              <a:t>Generalized model of the </a:t>
            </a:r>
            <a:r>
              <a:rPr lang="el-GR" i="1">
                <a:solidFill>
                  <a:srgbClr val="292526"/>
                </a:solidFill>
                <a:cs typeface="Arial" charset="0"/>
              </a:rPr>
              <a:t>demographic transition. </a:t>
            </a:r>
            <a:r>
              <a:rPr lang="el-GR">
                <a:solidFill>
                  <a:srgbClr val="292526"/>
                </a:solidFill>
                <a:cs typeface="Arial" charset="0"/>
              </a:rPr>
              <a:t>There is uncertainty over whether this model will apply to some of today’s developing countries. QUESTION: </a:t>
            </a:r>
            <a:r>
              <a:rPr lang="el-GR" i="1">
                <a:solidFill>
                  <a:srgbClr val="292526"/>
                </a:solidFill>
                <a:cs typeface="Arial" charset="0"/>
              </a:rPr>
              <a:t>At what stage is the country where you live?</a:t>
            </a:r>
            <a:endParaRPr lang="el-GR">
              <a:solidFill>
                <a:srgbClr val="000000"/>
              </a:solidFill>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E6858-C54B-4E11-BA15-9FD6CC9A3BD7}" type="slidenum">
              <a:rPr lang="en-US"/>
              <a:pPr/>
              <a:t>46</a:t>
            </a:fld>
            <a:endParaRPr lang="en-US"/>
          </a:p>
        </p:txBody>
      </p:sp>
      <p:sp>
        <p:nvSpPr>
          <p:cNvPr id="123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0F8F5-5C7C-44FA-9D6C-6825690911F3}" type="slidenum">
              <a:rPr lang="en-US"/>
              <a:pPr/>
              <a:t>47</a:t>
            </a:fld>
            <a:endParaRPr lang="en-US"/>
          </a:p>
        </p:txBody>
      </p:sp>
      <p:sp>
        <p:nvSpPr>
          <p:cNvPr id="1259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E3B84-D1E1-458C-8C3A-1A2E702BAB74}" type="slidenum">
              <a:rPr lang="en-US"/>
              <a:pPr/>
              <a:t>48</a:t>
            </a:fld>
            <a:endParaRPr lang="en-US"/>
          </a:p>
        </p:txBody>
      </p:sp>
      <p:sp>
        <p:nvSpPr>
          <p:cNvPr id="1280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D6FC0-D500-458A-805E-14093CDC34B7}" type="slidenum">
              <a:rPr lang="en-US"/>
              <a:pPr/>
              <a:t>49</a:t>
            </a:fld>
            <a:endParaRPr lang="en-US"/>
          </a:p>
        </p:txBody>
      </p:sp>
      <p:sp>
        <p:nvSpPr>
          <p:cNvPr id="13209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3209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AEF0"/>
                </a:solidFill>
                <a:cs typeface="Arial" charset="0"/>
              </a:rPr>
              <a:t>Figure 9.15</a:t>
            </a:r>
          </a:p>
          <a:p>
            <a:r>
              <a:rPr lang="el-GR" b="1">
                <a:solidFill>
                  <a:srgbClr val="00AEF0"/>
                </a:solidFill>
                <a:cs typeface="Arial" charset="0"/>
              </a:rPr>
              <a:t>Global connection: </a:t>
            </a:r>
            <a:r>
              <a:rPr lang="el-GR">
                <a:solidFill>
                  <a:srgbClr val="292526"/>
                </a:solidFill>
                <a:cs typeface="Arial" charset="0"/>
              </a:rPr>
              <a:t>basic demographic data for India and China in 2006. (Data from United Nations and Population Reference Bureau)</a:t>
            </a:r>
            <a:endParaRPr lang="el-GR">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BEFE3-2E7B-457C-99A1-B56EAB1EE099}" type="slidenum">
              <a:rPr lang="en-US"/>
              <a:pPr/>
              <a:t>5</a:t>
            </a:fld>
            <a:endParaRPr lang="en-US"/>
          </a:p>
        </p:txBody>
      </p:sp>
      <p:sp>
        <p:nvSpPr>
          <p:cNvPr id="327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41FCA-37AF-4F3D-986C-7C2636F1AD32}" type="slidenum">
              <a:rPr lang="en-US"/>
              <a:pPr/>
              <a:t>50</a:t>
            </a:fld>
            <a:endParaRPr lang="en-US"/>
          </a:p>
        </p:txBody>
      </p:sp>
      <p:sp>
        <p:nvSpPr>
          <p:cNvPr id="1341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9B653-F085-4EBD-B5AD-B02BF7FAE374}" type="slidenum">
              <a:rPr lang="en-US"/>
              <a:pPr/>
              <a:t>51</a:t>
            </a:fld>
            <a:endParaRPr lang="en-US"/>
          </a:p>
        </p:txBody>
      </p:sp>
      <p:sp>
        <p:nvSpPr>
          <p:cNvPr id="1361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37283-E2E6-4CF1-B705-778D21482588}" type="slidenum">
              <a:rPr lang="en-US"/>
              <a:pPr/>
              <a:t>52</a:t>
            </a:fld>
            <a:endParaRPr lang="en-US"/>
          </a:p>
        </p:txBody>
      </p:sp>
      <p:sp>
        <p:nvSpPr>
          <p:cNvPr id="138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AAE9D0-0C5C-4C74-8CCA-005FB87BED5E}" type="slidenum">
              <a:rPr lang="en-US"/>
              <a:pPr/>
              <a:t>53</a:t>
            </a:fld>
            <a:endParaRPr lang="en-US"/>
          </a:p>
        </p:txBody>
      </p:sp>
      <p:sp>
        <p:nvSpPr>
          <p:cNvPr id="14029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4029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292526"/>
                </a:solidFill>
                <a:cs typeface="Arial" charset="0"/>
              </a:rPr>
              <a:t>Figure 9.16</a:t>
            </a:r>
          </a:p>
          <a:p>
            <a:r>
              <a:rPr lang="el-GR">
                <a:solidFill>
                  <a:srgbClr val="292526"/>
                </a:solidFill>
                <a:cs typeface="Arial" charset="0"/>
              </a:rPr>
              <a:t>Some typical characteristics of natural and human-dominated systems. Many human activities threaten local ecological processes and some bring about harmful regional and global changes.</a:t>
            </a:r>
            <a:endParaRPr lang="el-GR">
              <a:solidFill>
                <a:srgbClr val="000000"/>
              </a:solidFill>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E06F0-444B-4B0C-BCBF-3CF83CBF8770}" type="slidenum">
              <a:rPr lang="en-US"/>
              <a:pPr/>
              <a:t>54</a:t>
            </a:fld>
            <a:endParaRPr lang="en-US"/>
          </a:p>
        </p:txBody>
      </p:sp>
      <p:sp>
        <p:nvSpPr>
          <p:cNvPr id="1423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36E59-80B4-4ED9-873D-8B859651DEA5}" type="slidenum">
              <a:rPr lang="en-US"/>
              <a:pPr/>
              <a:t>55</a:t>
            </a:fld>
            <a:endParaRPr lang="en-US"/>
          </a:p>
        </p:txBody>
      </p:sp>
      <p:sp>
        <p:nvSpPr>
          <p:cNvPr id="14438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AEF0"/>
                </a:solidFill>
                <a:cs typeface="Arial" charset="0"/>
              </a:rPr>
              <a:t>Figure 9.17</a:t>
            </a:r>
          </a:p>
          <a:p>
            <a:r>
              <a:rPr lang="el-GR" b="1">
                <a:solidFill>
                  <a:srgbClr val="00AEF0"/>
                </a:solidFill>
                <a:cs typeface="Arial" charset="0"/>
              </a:rPr>
              <a:t>Natural capital degradation: </a:t>
            </a:r>
            <a:r>
              <a:rPr lang="el-GR">
                <a:solidFill>
                  <a:srgbClr val="292526"/>
                </a:solidFill>
                <a:cs typeface="Arial" charset="0"/>
              </a:rPr>
              <a:t>major ways humans have altered the rest of nature to meet our growing population, needs, and wants. QUESTIONS: </a:t>
            </a:r>
            <a:r>
              <a:rPr lang="el-GR" i="1">
                <a:solidFill>
                  <a:srgbClr val="292526"/>
                </a:solidFill>
                <a:cs typeface="Arial" charset="0"/>
              </a:rPr>
              <a:t>Which three of these items do you believe have been the most harmful? How does your lifestyle contribute directly or indirectly to each of these items?</a:t>
            </a:r>
            <a:endParaRPr lang="el-GR">
              <a:solidFill>
                <a:srgbClr val="000000"/>
              </a:solidFill>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7D306-BF60-4116-AA66-2F0C251A40E7}" type="slidenum">
              <a:rPr lang="en-US"/>
              <a:pPr/>
              <a:t>56</a:t>
            </a:fld>
            <a:endParaRPr lang="en-US"/>
          </a:p>
        </p:txBody>
      </p:sp>
      <p:sp>
        <p:nvSpPr>
          <p:cNvPr id="1464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8E1D2-126F-4680-9966-57F7B5815E49}" type="slidenum">
              <a:rPr lang="en-US"/>
              <a:pPr/>
              <a:t>6</a:t>
            </a:fld>
            <a:endParaRPr lang="en-US"/>
          </a:p>
        </p:txBody>
      </p:sp>
      <p:sp>
        <p:nvSpPr>
          <p:cNvPr id="35842"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AEF0"/>
                </a:solidFill>
                <a:cs typeface="Arial" charset="0"/>
              </a:rPr>
              <a:t>Figure 9.2</a:t>
            </a:r>
          </a:p>
          <a:p>
            <a:r>
              <a:rPr lang="el-GR" b="1">
                <a:solidFill>
                  <a:srgbClr val="00AEF0"/>
                </a:solidFill>
                <a:cs typeface="Arial" charset="0"/>
              </a:rPr>
              <a:t>Global connections: </a:t>
            </a:r>
            <a:r>
              <a:rPr lang="el-GR">
                <a:solidFill>
                  <a:srgbClr val="292526"/>
                </a:solidFill>
                <a:cs typeface="Arial" charset="0"/>
              </a:rPr>
              <a:t>UN world population projections, assuming that by 2050 women have an average of 2.5 children (high), 2.0 children (medium), or 1.5 children (low). The most likely projection is the medium one—8.9 billion by 2050. (Data from United Nations, </a:t>
            </a:r>
            <a:r>
              <a:rPr lang="el-GR" i="1">
                <a:solidFill>
                  <a:srgbClr val="292526"/>
                </a:solidFill>
                <a:cs typeface="Arial" charset="0"/>
              </a:rPr>
              <a:t>World Population Prospects: The 2001 Revision, </a:t>
            </a:r>
            <a:r>
              <a:rPr lang="el-GR">
                <a:solidFill>
                  <a:srgbClr val="292526"/>
                </a:solidFill>
                <a:cs typeface="Arial" charset="0"/>
              </a:rPr>
              <a:t>2002)</a:t>
            </a:r>
            <a:endParaRPr lang="el-GR">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69F626-7E5D-4B9F-8920-B18AE763B5FC}" type="slidenum">
              <a:rPr lang="en-US"/>
              <a:pPr/>
              <a:t>7</a:t>
            </a:fld>
            <a:endParaRPr lang="en-US"/>
          </a:p>
        </p:txBody>
      </p:sp>
      <p:sp>
        <p:nvSpPr>
          <p:cNvPr id="37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609F5-EDDB-4A48-9616-4CE7CC53015F}" type="slidenum">
              <a:rPr lang="en-US"/>
              <a:pPr/>
              <a:t>8</a:t>
            </a:fld>
            <a:endParaRPr lang="en-US"/>
          </a:p>
        </p:txBody>
      </p:sp>
      <p:sp>
        <p:nvSpPr>
          <p:cNvPr id="399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9B06C-4003-47D7-AB44-C51F38B99431}" type="slidenum">
              <a:rPr lang="en-US"/>
              <a:pPr/>
              <a:t>9</a:t>
            </a:fld>
            <a:endParaRPr lang="en-US"/>
          </a:p>
        </p:txBody>
      </p:sp>
      <p:sp>
        <p:nvSpPr>
          <p:cNvPr id="4198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lstStyle/>
          <a:p>
            <a:r>
              <a:rPr lang="el-GR" b="1">
                <a:solidFill>
                  <a:srgbClr val="00AEF0"/>
                </a:solidFill>
                <a:cs typeface="Arial" charset="0"/>
              </a:rPr>
              <a:t>Figure 9.3</a:t>
            </a:r>
          </a:p>
          <a:p>
            <a:r>
              <a:rPr lang="el-GR" b="1">
                <a:solidFill>
                  <a:srgbClr val="00AEF0"/>
                </a:solidFill>
                <a:cs typeface="Arial" charset="0"/>
              </a:rPr>
              <a:t>Global connections: </a:t>
            </a:r>
            <a:r>
              <a:rPr lang="el-GR">
                <a:solidFill>
                  <a:srgbClr val="292526"/>
                </a:solidFill>
                <a:cs typeface="Arial" charset="0"/>
              </a:rPr>
              <a:t>average crude birth and death rates for various groupings of countries in 2006. (Data from Population Reference Bureau)</a:t>
            </a:r>
            <a:endParaRPr lang="el-GR">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4868D1-43AA-4422-9F93-CC4293D4D6B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60EB4D-398C-4F28-A098-50AD82B9EE7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E860E4-AA0F-4BED-AC7E-7EB08FA07A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967291-201E-45B6-A1B4-56310FFD65F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92F1EE-2B7F-406A-BEA6-650B4804DBA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BF3F10-9DBA-4237-B6FA-EC3E4207D35D}"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8A3FA3-06A6-4041-A635-E3BE0A5591D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78914D-6752-4CE1-BA6A-C320F264146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FF3060D-37C6-4381-B5DD-07ABED2EF8E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E39198-BCA0-40D6-BB30-5B625B0EDD9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DFF036-197B-4657-AD12-3D7C42832A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3EBABE-0A74-4BB9-B493-765F415B263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466DBD-DB84-4D3C-AE25-9B5AA1AC7FD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C164E6-8EE0-4CF0-BA5D-B1DEDDA8582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F40409-1EC1-4B09-B037-0BCA13A55A6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3175" y="4267200"/>
            <a:ext cx="9140825" cy="2590800"/>
            <a:chOff x="2" y="2688"/>
            <a:chExt cx="5758" cy="1632"/>
          </a:xfrm>
        </p:grpSpPr>
        <p:sp>
          <p:nvSpPr>
            <p:cNvPr id="409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4100" name="Group 4"/>
            <p:cNvGrpSpPr>
              <a:grpSpLocks/>
            </p:cNvGrpSpPr>
            <p:nvPr userDrawn="1"/>
          </p:nvGrpSpPr>
          <p:grpSpPr bwMode="auto">
            <a:xfrm>
              <a:off x="3528" y="3715"/>
              <a:ext cx="792" cy="521"/>
              <a:chOff x="3527" y="3715"/>
              <a:chExt cx="792" cy="521"/>
            </a:xfrm>
          </p:grpSpPr>
          <p:sp>
            <p:nvSpPr>
              <p:cNvPr id="4101"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4102"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4103"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104"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4105"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106"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4108"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109"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4110"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4111"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4112" name="Group 16"/>
            <p:cNvGrpSpPr>
              <a:grpSpLocks/>
            </p:cNvGrpSpPr>
            <p:nvPr userDrawn="1"/>
          </p:nvGrpSpPr>
          <p:grpSpPr bwMode="auto">
            <a:xfrm>
              <a:off x="1776" y="3631"/>
              <a:ext cx="1626" cy="683"/>
              <a:chOff x="1776" y="3631"/>
              <a:chExt cx="1626" cy="683"/>
            </a:xfrm>
          </p:grpSpPr>
          <p:sp>
            <p:nvSpPr>
              <p:cNvPr id="4113"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4114"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4115"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4116"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117"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118"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4119"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4120"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412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412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412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412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412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412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412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12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12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413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4131" name="Group 35"/>
            <p:cNvGrpSpPr>
              <a:grpSpLocks/>
            </p:cNvGrpSpPr>
            <p:nvPr userDrawn="1"/>
          </p:nvGrpSpPr>
          <p:grpSpPr bwMode="auto">
            <a:xfrm>
              <a:off x="4128" y="3360"/>
              <a:ext cx="1351" cy="821"/>
              <a:chOff x="4128" y="3360"/>
              <a:chExt cx="1351" cy="821"/>
            </a:xfrm>
          </p:grpSpPr>
          <p:sp>
            <p:nvSpPr>
              <p:cNvPr id="413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13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13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413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13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13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13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413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414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414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14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414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414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414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14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414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414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4149" name="Group 53"/>
            <p:cNvGrpSpPr>
              <a:grpSpLocks/>
            </p:cNvGrpSpPr>
            <p:nvPr userDrawn="1"/>
          </p:nvGrpSpPr>
          <p:grpSpPr bwMode="auto">
            <a:xfrm>
              <a:off x="5280" y="3024"/>
              <a:ext cx="425" cy="258"/>
              <a:chOff x="5280" y="3024"/>
              <a:chExt cx="425" cy="258"/>
            </a:xfrm>
          </p:grpSpPr>
          <p:sp>
            <p:nvSpPr>
              <p:cNvPr id="415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5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5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5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415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5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5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4157" name="Group 61"/>
              <p:cNvGrpSpPr>
                <a:grpSpLocks/>
              </p:cNvGrpSpPr>
              <p:nvPr/>
            </p:nvGrpSpPr>
            <p:grpSpPr bwMode="auto">
              <a:xfrm>
                <a:off x="5381" y="3085"/>
                <a:ext cx="227" cy="132"/>
                <a:chOff x="5381" y="3085"/>
                <a:chExt cx="227" cy="132"/>
              </a:xfrm>
            </p:grpSpPr>
            <p:sp>
              <p:nvSpPr>
                <p:cNvPr id="415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15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416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416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4800"/>
            </a:lvl1pPr>
          </a:lstStyle>
          <a:p>
            <a:r>
              <a:rPr lang="en-US"/>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 charset="2"/>
              <a:buNone/>
              <a:defRPr>
                <a:solidFill>
                  <a:schemeClr val="tx1"/>
                </a:solidFill>
              </a:defRPr>
            </a:lvl1pPr>
          </a:lstStyle>
          <a:p>
            <a:r>
              <a:rPr lang="en-US"/>
              <a:t>Click to edit Master subtitle style</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910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371600"/>
            <a:ext cx="42910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ECB04E-EC6A-467F-B09A-B6D1DF0D244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8263"/>
            <a:ext cx="2190750" cy="656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8263"/>
            <a:ext cx="6419850" cy="656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DE6F93-6841-408F-B743-75C7CC9E08F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30D0C3-3787-4EAD-B200-04D7C7F21EF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67A1FEB-B2E3-46BF-A5EC-4F56BD1EA2C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25A599A-BDE6-4B2D-8D4B-E6E8722ADBF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8379AA-E802-43FA-84D3-DB6C5F09A2C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DE7F6B-3D50-4A83-8AD4-1895BBF79DB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837149D0-4155-4706-A850-1276CB86B0E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42DBA82-A982-43F6-BEC6-5D737ADFF17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3175" y="4267200"/>
            <a:ext cx="9140825" cy="2590800"/>
            <a:chOff x="2" y="2688"/>
            <a:chExt cx="5758" cy="1632"/>
          </a:xfrm>
        </p:grpSpPr>
        <p:sp>
          <p:nvSpPr>
            <p:cNvPr id="3075" name="Freeform 3"/>
            <p:cNvSpPr>
              <a:spLocks/>
            </p:cNvSpPr>
            <p:nvPr userDrawn="1"/>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3076" name="Group 4"/>
            <p:cNvGrpSpPr>
              <a:grpSpLocks/>
            </p:cNvGrpSpPr>
            <p:nvPr userDrawn="1"/>
          </p:nvGrpSpPr>
          <p:grpSpPr bwMode="auto">
            <a:xfrm>
              <a:off x="3528" y="3715"/>
              <a:ext cx="792" cy="521"/>
              <a:chOff x="3527" y="3715"/>
              <a:chExt cx="792" cy="521"/>
            </a:xfrm>
          </p:grpSpPr>
          <p:sp>
            <p:nvSpPr>
              <p:cNvPr id="3077" name="Oval 5"/>
              <p:cNvSpPr>
                <a:spLocks noChangeArrowheads="1"/>
              </p:cNvSpPr>
              <p:nvPr userDrawn="1"/>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3078" name="Oval 6"/>
              <p:cNvSpPr>
                <a:spLocks noChangeArrowheads="1"/>
              </p:cNvSpPr>
              <p:nvPr userDrawn="1"/>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3079" name="Oval 7"/>
              <p:cNvSpPr>
                <a:spLocks noChangeArrowheads="1"/>
              </p:cNvSpPr>
              <p:nvPr userDrawn="1"/>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080" name="Oval 8"/>
              <p:cNvSpPr>
                <a:spLocks noChangeArrowheads="1"/>
              </p:cNvSpPr>
              <p:nvPr userDrawn="1"/>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3081" name="Oval 9"/>
              <p:cNvSpPr>
                <a:spLocks noChangeArrowheads="1"/>
              </p:cNvSpPr>
              <p:nvPr userDrawn="1"/>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082" name="Freeform 10"/>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3083" name="Freeform 11"/>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3084" name="Freeform 12"/>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085" name="Freeform 13"/>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3086" name="Freeform 14"/>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3087" name="Oval 15"/>
              <p:cNvSpPr>
                <a:spLocks noChangeArrowheads="1"/>
              </p:cNvSpPr>
              <p:nvPr userDrawn="1"/>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3088" name="Group 16"/>
            <p:cNvGrpSpPr>
              <a:grpSpLocks/>
            </p:cNvGrpSpPr>
            <p:nvPr userDrawn="1"/>
          </p:nvGrpSpPr>
          <p:grpSpPr bwMode="auto">
            <a:xfrm>
              <a:off x="1776" y="3631"/>
              <a:ext cx="1626" cy="683"/>
              <a:chOff x="1776" y="3631"/>
              <a:chExt cx="1626" cy="683"/>
            </a:xfrm>
          </p:grpSpPr>
          <p:sp>
            <p:nvSpPr>
              <p:cNvPr id="3089" name="Oval 17"/>
              <p:cNvSpPr>
                <a:spLocks noChangeArrowheads="1"/>
              </p:cNvSpPr>
              <p:nvPr userDrawn="1"/>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3090" name="Oval 18"/>
              <p:cNvSpPr>
                <a:spLocks noChangeArrowheads="1"/>
              </p:cNvSpPr>
              <p:nvPr userDrawn="1"/>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3091" name="Oval 19"/>
              <p:cNvSpPr>
                <a:spLocks noChangeArrowheads="1"/>
              </p:cNvSpPr>
              <p:nvPr userDrawn="1"/>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3092" name="Oval 20"/>
              <p:cNvSpPr>
                <a:spLocks noChangeArrowheads="1"/>
              </p:cNvSpPr>
              <p:nvPr userDrawn="1"/>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093" name="Oval 21"/>
              <p:cNvSpPr>
                <a:spLocks noChangeArrowheads="1"/>
              </p:cNvSpPr>
              <p:nvPr userDrawn="1"/>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094" name="Oval 22"/>
              <p:cNvSpPr>
                <a:spLocks noChangeArrowheads="1"/>
              </p:cNvSpPr>
              <p:nvPr userDrawn="1"/>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3095" name="Oval 23"/>
              <p:cNvSpPr>
                <a:spLocks noChangeArrowheads="1"/>
              </p:cNvSpPr>
              <p:nvPr userDrawn="1"/>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3096" name="Oval 24"/>
              <p:cNvSpPr>
                <a:spLocks noChangeArrowheads="1"/>
              </p:cNvSpPr>
              <p:nvPr userDrawn="1"/>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3097"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3098"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3099"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3100"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3101"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3102"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3103"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104"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105"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3106"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3107" name="Group 35"/>
            <p:cNvGrpSpPr>
              <a:grpSpLocks/>
            </p:cNvGrpSpPr>
            <p:nvPr userDrawn="1"/>
          </p:nvGrpSpPr>
          <p:grpSpPr bwMode="auto">
            <a:xfrm>
              <a:off x="4128" y="3360"/>
              <a:ext cx="1351" cy="821"/>
              <a:chOff x="4128" y="3360"/>
              <a:chExt cx="1351" cy="821"/>
            </a:xfrm>
          </p:grpSpPr>
          <p:sp>
            <p:nvSpPr>
              <p:cNvPr id="3108" name="Freeform 36"/>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109" name="Freeform 37"/>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110" name="Freeform 38"/>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3111" name="Freeform 39"/>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112" name="Freeform 40"/>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113" name="Freeform 41"/>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114" name="Freeform 42"/>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3115" name="Freeform 43"/>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3116" name="Freeform 44"/>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3117" name="Freeform 45"/>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118" name="Freeform 46"/>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3119" name="Oval 47"/>
              <p:cNvSpPr>
                <a:spLocks noChangeArrowheads="1"/>
              </p:cNvSpPr>
              <p:nvPr userDrawn="1"/>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3120" name="Oval 48"/>
              <p:cNvSpPr>
                <a:spLocks noChangeArrowheads="1"/>
              </p:cNvSpPr>
              <p:nvPr userDrawn="1"/>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3121" name="Oval 49"/>
              <p:cNvSpPr>
                <a:spLocks noChangeArrowheads="1"/>
              </p:cNvSpPr>
              <p:nvPr userDrawn="1"/>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122" name="Oval 50"/>
              <p:cNvSpPr>
                <a:spLocks noChangeArrowheads="1"/>
              </p:cNvSpPr>
              <p:nvPr userDrawn="1"/>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3123" name="Oval 51"/>
              <p:cNvSpPr>
                <a:spLocks noChangeArrowheads="1"/>
              </p:cNvSpPr>
              <p:nvPr userDrawn="1"/>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3124" name="Oval 52"/>
              <p:cNvSpPr>
                <a:spLocks noChangeArrowheads="1"/>
              </p:cNvSpPr>
              <p:nvPr userDrawn="1"/>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3125" name="Group 53"/>
            <p:cNvGrpSpPr>
              <a:grpSpLocks/>
            </p:cNvGrpSpPr>
            <p:nvPr userDrawn="1"/>
          </p:nvGrpSpPr>
          <p:grpSpPr bwMode="auto">
            <a:xfrm>
              <a:off x="5280" y="3024"/>
              <a:ext cx="425" cy="258"/>
              <a:chOff x="5280" y="3024"/>
              <a:chExt cx="425" cy="258"/>
            </a:xfrm>
          </p:grpSpPr>
          <p:sp>
            <p:nvSpPr>
              <p:cNvPr id="3126" name="Freeform 54"/>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127" name="Freeform 55"/>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128" name="Freeform 56"/>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129" name="Freeform 57"/>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3130" name="Freeform 58"/>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131" name="Freeform 59"/>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3132" name="Freeform 60"/>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3133" name="Group 61"/>
              <p:cNvGrpSpPr>
                <a:grpSpLocks/>
              </p:cNvGrpSpPr>
              <p:nvPr userDrawn="1"/>
            </p:nvGrpSpPr>
            <p:grpSpPr bwMode="auto">
              <a:xfrm>
                <a:off x="5381" y="3085"/>
                <a:ext cx="227" cy="132"/>
                <a:chOff x="5381" y="3085"/>
                <a:chExt cx="227" cy="132"/>
              </a:xfrm>
            </p:grpSpPr>
            <p:sp>
              <p:nvSpPr>
                <p:cNvPr id="313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313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313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313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3138" name="Rectangle 66"/>
          <p:cNvSpPr>
            <a:spLocks noGrp="1" noChangeArrowheads="1"/>
          </p:cNvSpPr>
          <p:nvPr>
            <p:ph type="title"/>
          </p:nvPr>
        </p:nvSpPr>
        <p:spPr bwMode="auto">
          <a:xfrm>
            <a:off x="228600" y="68263"/>
            <a:ext cx="8763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39" name="Rectangle 67"/>
          <p:cNvSpPr>
            <a:spLocks noGrp="1" noChangeArrowheads="1"/>
          </p:cNvSpPr>
          <p:nvPr>
            <p:ph type="body" idx="1"/>
          </p:nvPr>
        </p:nvSpPr>
        <p:spPr bwMode="auto">
          <a:xfrm>
            <a:off x="228600" y="1371600"/>
            <a:ext cx="8734425"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000">
          <a:solidFill>
            <a:schemeClr val="folHlink"/>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2pPr>
      <a:lvl3pPr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3pPr>
      <a:lvl4pPr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4pPr>
      <a:lvl5pPr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1" charset="2"/>
        <a:buChar char="Ø"/>
        <a:defRPr sz="3200">
          <a:solidFill>
            <a:srgbClr val="FFFFFF"/>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1" charset="2"/>
        <a:buChar char="l"/>
        <a:defRPr sz="2800">
          <a:solidFill>
            <a:srgbClr val="FFFFFF"/>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rgbClr val="FFFFFF"/>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1" charset="2"/>
        <a:buChar char="l"/>
        <a:defRPr sz="2000">
          <a:solidFill>
            <a:srgbClr val="FFFFFF"/>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APES%20Chapter%209%20PPT%20files/Animations/age_by_country.html"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APES%20Chapter%209%20PPT%20files/Animations/boomers.html" TargetMode="External"/><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hyperlink" Target="APES%20Chapter%209%20PPT%20files/Videos/bonus_for_a_baby.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file:///C:\Documents%20and%20Settings\Admin\My%20Documents\MARK'S%20FOLDER\APES\APES%20Unit%205%20-%20Population\APES%20Chapter%209%20PPT%20files\Animations\size_region.html"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APES%20Chapter%209%20PPT%20files/Animations/demo_transition.html" TargetMode="External"/><Relationship Id="rId2" Type="http://schemas.openxmlformats.org/officeDocument/2006/relationships/notesSlide" Target="../notesSlides/notesSlide43.xml"/><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hyperlink" Target="APES%20Chapter%209%20PPT%20files/Animations/deplete_degrade.html" TargetMode="External"/><Relationship Id="rId2" Type="http://schemas.openxmlformats.org/officeDocument/2006/relationships/notesSlide" Target="../notesSlides/notesSlide56.xml"/><Relationship Id="rId1" Type="http://schemas.openxmlformats.org/officeDocument/2006/relationships/slideLayout" Target="../slideLayouts/slideLayout24.xml"/><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874838"/>
            <a:ext cx="7772400" cy="1352550"/>
          </a:xfrm>
        </p:spPr>
        <p:txBody>
          <a:bodyPr/>
          <a:lstStyle/>
          <a:p>
            <a:r>
              <a:rPr lang="en-US"/>
              <a:t>Chapter 9</a:t>
            </a:r>
          </a:p>
        </p:txBody>
      </p:sp>
      <p:sp>
        <p:nvSpPr>
          <p:cNvPr id="5123" name="Rectangle 3"/>
          <p:cNvSpPr>
            <a:spLocks noGrp="1" noChangeArrowheads="1"/>
          </p:cNvSpPr>
          <p:nvPr>
            <p:ph type="subTitle" idx="1"/>
          </p:nvPr>
        </p:nvSpPr>
        <p:spPr>
          <a:xfrm>
            <a:off x="762000" y="3886200"/>
            <a:ext cx="7772400" cy="1752600"/>
          </a:xfrm>
        </p:spPr>
        <p:txBody>
          <a:bodyPr/>
          <a:lstStyle/>
          <a:p>
            <a:pPr>
              <a:lnSpc>
                <a:spcPct val="80000"/>
              </a:lnSpc>
            </a:pPr>
            <a:r>
              <a:rPr lang="en-US" sz="4400"/>
              <a:t>Applying Population Ecology:</a:t>
            </a:r>
          </a:p>
          <a:p>
            <a:pPr>
              <a:lnSpc>
                <a:spcPct val="80000"/>
              </a:lnSpc>
            </a:pPr>
            <a:r>
              <a:rPr lang="en-US" sz="4400"/>
              <a:t>The Human Population and </a:t>
            </a:r>
            <a:br>
              <a:rPr lang="en-US" sz="4400"/>
            </a:br>
            <a:r>
              <a:rPr lang="en-US" sz="4400"/>
              <a:t>Its Impact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0903b"/>
          <p:cNvPicPr>
            <a:picLocks noChangeAspect="1" noChangeArrowheads="1"/>
          </p:cNvPicPr>
          <p:nvPr/>
        </p:nvPicPr>
        <p:blipFill>
          <a:blip r:embed="rId3"/>
          <a:srcRect/>
          <a:stretch>
            <a:fillRect/>
          </a:stretch>
        </p:blipFill>
        <p:spPr bwMode="auto">
          <a:xfrm>
            <a:off x="2636838" y="300038"/>
            <a:ext cx="5262562" cy="6256337"/>
          </a:xfrm>
          <a:prstGeom prst="rect">
            <a:avLst/>
          </a:prstGeom>
          <a:noFill/>
        </p:spPr>
      </p:pic>
      <p:sp>
        <p:nvSpPr>
          <p:cNvPr id="43012" name="Rectangle 4"/>
          <p:cNvSpPr>
            <a:spLocks noChangeArrowheads="1"/>
          </p:cNvSpPr>
          <p:nvPr/>
        </p:nvSpPr>
        <p:spPr bwMode="auto">
          <a:xfrm>
            <a:off x="4602163" y="4856163"/>
            <a:ext cx="438150" cy="366712"/>
          </a:xfrm>
          <a:prstGeom prst="rect">
            <a:avLst/>
          </a:prstGeom>
          <a:noFill/>
          <a:ln w="9525">
            <a:noFill/>
            <a:miter lim="800000"/>
            <a:headEnd/>
            <a:tailEnd/>
          </a:ln>
          <a:effectLst/>
        </p:spPr>
        <p:txBody>
          <a:bodyPr wrap="none">
            <a:spAutoFit/>
          </a:bodyPr>
          <a:lstStyle/>
          <a:p>
            <a:pPr eaLnBrk="1" hangingPunct="1"/>
            <a:r>
              <a:rPr lang="en-US" sz="1800" b="1"/>
              <a:t>14</a:t>
            </a:r>
          </a:p>
        </p:txBody>
      </p:sp>
      <p:sp>
        <p:nvSpPr>
          <p:cNvPr id="43013" name="Rectangle 5"/>
          <p:cNvSpPr>
            <a:spLocks noChangeArrowheads="1"/>
          </p:cNvSpPr>
          <p:nvPr/>
        </p:nvSpPr>
        <p:spPr bwMode="auto">
          <a:xfrm>
            <a:off x="1577975" y="5767388"/>
            <a:ext cx="1060450" cy="396875"/>
          </a:xfrm>
          <a:prstGeom prst="rect">
            <a:avLst/>
          </a:prstGeom>
          <a:noFill/>
          <a:ln w="19050">
            <a:noFill/>
            <a:miter lim="800000"/>
            <a:headEnd/>
            <a:tailEnd/>
          </a:ln>
          <a:effectLst/>
        </p:spPr>
        <p:txBody>
          <a:bodyPr wrap="none">
            <a:spAutoFit/>
          </a:bodyPr>
          <a:lstStyle/>
          <a:p>
            <a:pPr eaLnBrk="1" hangingPunct="1"/>
            <a:r>
              <a:rPr lang="en-US" sz="2000" b="1"/>
              <a:t>Europe</a:t>
            </a:r>
          </a:p>
        </p:txBody>
      </p:sp>
      <p:sp>
        <p:nvSpPr>
          <p:cNvPr id="43014" name="Rectangle 6"/>
          <p:cNvSpPr>
            <a:spLocks noChangeArrowheads="1"/>
          </p:cNvSpPr>
          <p:nvPr/>
        </p:nvSpPr>
        <p:spPr bwMode="auto">
          <a:xfrm>
            <a:off x="1450975" y="4700588"/>
            <a:ext cx="1185863" cy="701675"/>
          </a:xfrm>
          <a:prstGeom prst="rect">
            <a:avLst/>
          </a:prstGeom>
          <a:noFill/>
          <a:ln w="19050">
            <a:noFill/>
            <a:miter lim="800000"/>
            <a:headEnd/>
            <a:tailEnd/>
          </a:ln>
          <a:effectLst/>
        </p:spPr>
        <p:txBody>
          <a:bodyPr wrap="none">
            <a:spAutoFit/>
          </a:bodyPr>
          <a:lstStyle/>
          <a:p>
            <a:pPr algn="r" eaLnBrk="1" hangingPunct="1"/>
            <a:r>
              <a:rPr lang="en-US" sz="2000" b="1"/>
              <a:t>North </a:t>
            </a:r>
          </a:p>
          <a:p>
            <a:pPr algn="r" eaLnBrk="1" hangingPunct="1"/>
            <a:r>
              <a:rPr lang="en-US" sz="2000" b="1"/>
              <a:t>America</a:t>
            </a:r>
          </a:p>
        </p:txBody>
      </p:sp>
      <p:sp>
        <p:nvSpPr>
          <p:cNvPr id="43015" name="Rectangle 7"/>
          <p:cNvSpPr>
            <a:spLocks noChangeArrowheads="1"/>
          </p:cNvSpPr>
          <p:nvPr/>
        </p:nvSpPr>
        <p:spPr bwMode="auto">
          <a:xfrm>
            <a:off x="1709738" y="3862388"/>
            <a:ext cx="974725" cy="701675"/>
          </a:xfrm>
          <a:prstGeom prst="rect">
            <a:avLst/>
          </a:prstGeom>
          <a:noFill/>
          <a:ln w="19050">
            <a:noFill/>
            <a:miter lim="800000"/>
            <a:headEnd/>
            <a:tailEnd/>
          </a:ln>
          <a:effectLst/>
        </p:spPr>
        <p:txBody>
          <a:bodyPr wrap="none">
            <a:spAutoFit/>
          </a:bodyPr>
          <a:lstStyle/>
          <a:p>
            <a:pPr algn="r" eaLnBrk="1" hangingPunct="1"/>
            <a:r>
              <a:rPr lang="en-US" sz="2000" b="1"/>
              <a:t>United</a:t>
            </a:r>
          </a:p>
          <a:p>
            <a:pPr algn="r" eaLnBrk="1" hangingPunct="1"/>
            <a:r>
              <a:rPr lang="en-US" sz="2000" b="1"/>
              <a:t>States</a:t>
            </a:r>
          </a:p>
        </p:txBody>
      </p:sp>
      <p:sp>
        <p:nvSpPr>
          <p:cNvPr id="43016" name="Rectangle 8"/>
          <p:cNvSpPr>
            <a:spLocks noChangeArrowheads="1"/>
          </p:cNvSpPr>
          <p:nvPr/>
        </p:nvSpPr>
        <p:spPr bwMode="auto">
          <a:xfrm>
            <a:off x="1463675" y="3038475"/>
            <a:ext cx="1171575" cy="396875"/>
          </a:xfrm>
          <a:prstGeom prst="rect">
            <a:avLst/>
          </a:prstGeom>
          <a:noFill/>
          <a:ln w="19050">
            <a:noFill/>
            <a:miter lim="800000"/>
            <a:headEnd/>
            <a:tailEnd/>
          </a:ln>
          <a:effectLst/>
        </p:spPr>
        <p:txBody>
          <a:bodyPr wrap="none">
            <a:spAutoFit/>
          </a:bodyPr>
          <a:lstStyle/>
          <a:p>
            <a:pPr eaLnBrk="1" hangingPunct="1"/>
            <a:r>
              <a:rPr lang="en-US" sz="2000" b="1"/>
              <a:t>Oceania</a:t>
            </a:r>
          </a:p>
        </p:txBody>
      </p:sp>
      <p:sp>
        <p:nvSpPr>
          <p:cNvPr id="43017" name="Rectangle 9"/>
          <p:cNvSpPr>
            <a:spLocks noChangeArrowheads="1"/>
          </p:cNvSpPr>
          <p:nvPr/>
        </p:nvSpPr>
        <p:spPr bwMode="auto">
          <a:xfrm>
            <a:off x="1916113" y="2195513"/>
            <a:ext cx="720725" cy="396875"/>
          </a:xfrm>
          <a:prstGeom prst="rect">
            <a:avLst/>
          </a:prstGeom>
          <a:noFill/>
          <a:ln w="19050">
            <a:noFill/>
            <a:miter lim="800000"/>
            <a:headEnd/>
            <a:tailEnd/>
          </a:ln>
          <a:effectLst/>
        </p:spPr>
        <p:txBody>
          <a:bodyPr wrap="none">
            <a:spAutoFit/>
          </a:bodyPr>
          <a:lstStyle/>
          <a:p>
            <a:pPr eaLnBrk="1" hangingPunct="1"/>
            <a:r>
              <a:rPr lang="en-US" sz="2000" b="1"/>
              <a:t>Asia</a:t>
            </a:r>
          </a:p>
        </p:txBody>
      </p:sp>
      <p:sp>
        <p:nvSpPr>
          <p:cNvPr id="43018" name="Rectangle 10"/>
          <p:cNvSpPr>
            <a:spLocks noChangeArrowheads="1"/>
          </p:cNvSpPr>
          <p:nvPr/>
        </p:nvSpPr>
        <p:spPr bwMode="auto">
          <a:xfrm>
            <a:off x="1731963" y="366713"/>
            <a:ext cx="903287" cy="396875"/>
          </a:xfrm>
          <a:prstGeom prst="rect">
            <a:avLst/>
          </a:prstGeom>
          <a:noFill/>
          <a:ln w="19050">
            <a:noFill/>
            <a:miter lim="800000"/>
            <a:headEnd/>
            <a:tailEnd/>
          </a:ln>
          <a:effectLst/>
        </p:spPr>
        <p:txBody>
          <a:bodyPr wrap="none">
            <a:spAutoFit/>
          </a:bodyPr>
          <a:lstStyle/>
          <a:p>
            <a:pPr eaLnBrk="1" hangingPunct="1"/>
            <a:r>
              <a:rPr lang="en-US" sz="2000" b="1"/>
              <a:t>Africa</a:t>
            </a:r>
          </a:p>
        </p:txBody>
      </p:sp>
      <p:sp>
        <p:nvSpPr>
          <p:cNvPr id="43019" name="Rectangle 11"/>
          <p:cNvSpPr>
            <a:spLocks noChangeArrowheads="1"/>
          </p:cNvSpPr>
          <p:nvPr/>
        </p:nvSpPr>
        <p:spPr bwMode="auto">
          <a:xfrm>
            <a:off x="506413" y="1128713"/>
            <a:ext cx="2130425" cy="701675"/>
          </a:xfrm>
          <a:prstGeom prst="rect">
            <a:avLst/>
          </a:prstGeom>
          <a:noFill/>
          <a:ln w="19050">
            <a:noFill/>
            <a:miter lim="800000"/>
            <a:headEnd/>
            <a:tailEnd/>
          </a:ln>
          <a:effectLst/>
        </p:spPr>
        <p:txBody>
          <a:bodyPr wrap="none">
            <a:spAutoFit/>
          </a:bodyPr>
          <a:lstStyle/>
          <a:p>
            <a:pPr algn="r" eaLnBrk="1" hangingPunct="1"/>
            <a:r>
              <a:rPr lang="en-US" sz="2000" b="1"/>
              <a:t>Latin and</a:t>
            </a:r>
          </a:p>
          <a:p>
            <a:pPr algn="r" eaLnBrk="1" hangingPunct="1"/>
            <a:r>
              <a:rPr lang="en-US" sz="2000" b="1"/>
              <a:t>Central America</a:t>
            </a:r>
          </a:p>
        </p:txBody>
      </p:sp>
      <p:sp>
        <p:nvSpPr>
          <p:cNvPr id="43020" name="Rectangle 12"/>
          <p:cNvSpPr>
            <a:spLocks noChangeArrowheads="1"/>
          </p:cNvSpPr>
          <p:nvPr/>
        </p:nvSpPr>
        <p:spPr bwMode="auto">
          <a:xfrm>
            <a:off x="7867650" y="365125"/>
            <a:ext cx="438150" cy="366713"/>
          </a:xfrm>
          <a:prstGeom prst="rect">
            <a:avLst/>
          </a:prstGeom>
          <a:noFill/>
          <a:ln w="19050">
            <a:noFill/>
            <a:miter lim="800000"/>
            <a:headEnd/>
            <a:tailEnd/>
          </a:ln>
          <a:effectLst/>
        </p:spPr>
        <p:txBody>
          <a:bodyPr wrap="none">
            <a:spAutoFit/>
          </a:bodyPr>
          <a:lstStyle/>
          <a:p>
            <a:pPr eaLnBrk="1" hangingPunct="1"/>
            <a:r>
              <a:rPr lang="en-US" sz="1800" b="1"/>
              <a:t>38</a:t>
            </a:r>
          </a:p>
        </p:txBody>
      </p:sp>
      <p:sp>
        <p:nvSpPr>
          <p:cNvPr id="43021" name="Rectangle 13"/>
          <p:cNvSpPr>
            <a:spLocks noChangeArrowheads="1"/>
          </p:cNvSpPr>
          <p:nvPr/>
        </p:nvSpPr>
        <p:spPr bwMode="auto">
          <a:xfrm>
            <a:off x="4699000" y="704850"/>
            <a:ext cx="438150" cy="366713"/>
          </a:xfrm>
          <a:prstGeom prst="rect">
            <a:avLst/>
          </a:prstGeom>
          <a:noFill/>
          <a:ln w="19050">
            <a:noFill/>
            <a:miter lim="800000"/>
            <a:headEnd/>
            <a:tailEnd/>
          </a:ln>
          <a:effectLst/>
        </p:spPr>
        <p:txBody>
          <a:bodyPr wrap="none">
            <a:spAutoFit/>
          </a:bodyPr>
          <a:lstStyle/>
          <a:p>
            <a:pPr eaLnBrk="1" hangingPunct="1"/>
            <a:r>
              <a:rPr lang="en-US" sz="1800" b="1"/>
              <a:t>15</a:t>
            </a:r>
          </a:p>
        </p:txBody>
      </p:sp>
      <p:sp>
        <p:nvSpPr>
          <p:cNvPr id="43022" name="Rectangle 14"/>
          <p:cNvSpPr>
            <a:spLocks noChangeArrowheads="1"/>
          </p:cNvSpPr>
          <p:nvPr/>
        </p:nvSpPr>
        <p:spPr bwMode="auto">
          <a:xfrm>
            <a:off x="5597525" y="1243013"/>
            <a:ext cx="438150" cy="366712"/>
          </a:xfrm>
          <a:prstGeom prst="rect">
            <a:avLst/>
          </a:prstGeom>
          <a:noFill/>
          <a:ln w="19050">
            <a:noFill/>
            <a:miter lim="800000"/>
            <a:headEnd/>
            <a:tailEnd/>
          </a:ln>
          <a:effectLst/>
        </p:spPr>
        <p:txBody>
          <a:bodyPr wrap="none">
            <a:spAutoFit/>
          </a:bodyPr>
          <a:lstStyle/>
          <a:p>
            <a:pPr eaLnBrk="1" hangingPunct="1"/>
            <a:r>
              <a:rPr lang="en-US" sz="1800" b="1"/>
              <a:t>21</a:t>
            </a:r>
          </a:p>
        </p:txBody>
      </p:sp>
      <p:sp>
        <p:nvSpPr>
          <p:cNvPr id="43023" name="Rectangle 15"/>
          <p:cNvSpPr>
            <a:spLocks noChangeArrowheads="1"/>
          </p:cNvSpPr>
          <p:nvPr/>
        </p:nvSpPr>
        <p:spPr bwMode="auto">
          <a:xfrm>
            <a:off x="3556000" y="1600200"/>
            <a:ext cx="311150" cy="366713"/>
          </a:xfrm>
          <a:prstGeom prst="rect">
            <a:avLst/>
          </a:prstGeom>
          <a:noFill/>
          <a:ln w="19050">
            <a:noFill/>
            <a:miter lim="800000"/>
            <a:headEnd/>
            <a:tailEnd/>
          </a:ln>
          <a:effectLst/>
        </p:spPr>
        <p:txBody>
          <a:bodyPr wrap="none">
            <a:spAutoFit/>
          </a:bodyPr>
          <a:lstStyle/>
          <a:p>
            <a:pPr eaLnBrk="1" hangingPunct="1"/>
            <a:r>
              <a:rPr lang="en-US" sz="1800" b="1"/>
              <a:t>6</a:t>
            </a:r>
          </a:p>
        </p:txBody>
      </p:sp>
      <p:sp>
        <p:nvSpPr>
          <p:cNvPr id="43024" name="Rectangle 16"/>
          <p:cNvSpPr>
            <a:spLocks noChangeArrowheads="1"/>
          </p:cNvSpPr>
          <p:nvPr/>
        </p:nvSpPr>
        <p:spPr bwMode="auto">
          <a:xfrm>
            <a:off x="5432425" y="2154238"/>
            <a:ext cx="438150" cy="366712"/>
          </a:xfrm>
          <a:prstGeom prst="rect">
            <a:avLst/>
          </a:prstGeom>
          <a:noFill/>
          <a:ln w="19050">
            <a:noFill/>
            <a:miter lim="800000"/>
            <a:headEnd/>
            <a:tailEnd/>
          </a:ln>
          <a:effectLst/>
        </p:spPr>
        <p:txBody>
          <a:bodyPr wrap="none">
            <a:spAutoFit/>
          </a:bodyPr>
          <a:lstStyle/>
          <a:p>
            <a:pPr eaLnBrk="1" hangingPunct="1"/>
            <a:r>
              <a:rPr lang="en-US" sz="1800" b="1"/>
              <a:t>20</a:t>
            </a:r>
          </a:p>
        </p:txBody>
      </p:sp>
      <p:sp>
        <p:nvSpPr>
          <p:cNvPr id="43025" name="Rectangle 17"/>
          <p:cNvSpPr>
            <a:spLocks noChangeArrowheads="1"/>
          </p:cNvSpPr>
          <p:nvPr/>
        </p:nvSpPr>
        <p:spPr bwMode="auto">
          <a:xfrm>
            <a:off x="3676650" y="2517775"/>
            <a:ext cx="311150" cy="366713"/>
          </a:xfrm>
          <a:prstGeom prst="rect">
            <a:avLst/>
          </a:prstGeom>
          <a:noFill/>
          <a:ln w="19050">
            <a:noFill/>
            <a:miter lim="800000"/>
            <a:headEnd/>
            <a:tailEnd/>
          </a:ln>
          <a:effectLst/>
        </p:spPr>
        <p:txBody>
          <a:bodyPr wrap="none">
            <a:spAutoFit/>
          </a:bodyPr>
          <a:lstStyle/>
          <a:p>
            <a:pPr eaLnBrk="1" hangingPunct="1"/>
            <a:r>
              <a:rPr lang="en-US" sz="1800" b="1"/>
              <a:t>7</a:t>
            </a:r>
          </a:p>
        </p:txBody>
      </p:sp>
      <p:sp>
        <p:nvSpPr>
          <p:cNvPr id="43026" name="Rectangle 18"/>
          <p:cNvSpPr>
            <a:spLocks noChangeArrowheads="1"/>
          </p:cNvSpPr>
          <p:nvPr/>
        </p:nvSpPr>
        <p:spPr bwMode="auto">
          <a:xfrm>
            <a:off x="5080000" y="3062288"/>
            <a:ext cx="438150" cy="366712"/>
          </a:xfrm>
          <a:prstGeom prst="rect">
            <a:avLst/>
          </a:prstGeom>
          <a:noFill/>
          <a:ln w="19050">
            <a:noFill/>
            <a:miter lim="800000"/>
            <a:headEnd/>
            <a:tailEnd/>
          </a:ln>
          <a:effectLst/>
        </p:spPr>
        <p:txBody>
          <a:bodyPr wrap="none">
            <a:spAutoFit/>
          </a:bodyPr>
          <a:lstStyle/>
          <a:p>
            <a:pPr eaLnBrk="1" hangingPunct="1"/>
            <a:r>
              <a:rPr lang="en-US" sz="1800" b="1"/>
              <a:t>17</a:t>
            </a:r>
          </a:p>
        </p:txBody>
      </p:sp>
      <p:sp>
        <p:nvSpPr>
          <p:cNvPr id="43027" name="Rectangle 19"/>
          <p:cNvSpPr>
            <a:spLocks noChangeArrowheads="1"/>
          </p:cNvSpPr>
          <p:nvPr/>
        </p:nvSpPr>
        <p:spPr bwMode="auto">
          <a:xfrm>
            <a:off x="3656013" y="3405188"/>
            <a:ext cx="311150" cy="366712"/>
          </a:xfrm>
          <a:prstGeom prst="rect">
            <a:avLst/>
          </a:prstGeom>
          <a:noFill/>
          <a:ln w="19050">
            <a:noFill/>
            <a:miter lim="800000"/>
            <a:headEnd/>
            <a:tailEnd/>
          </a:ln>
          <a:effectLst/>
        </p:spPr>
        <p:txBody>
          <a:bodyPr wrap="none">
            <a:spAutoFit/>
          </a:bodyPr>
          <a:lstStyle/>
          <a:p>
            <a:pPr eaLnBrk="1" hangingPunct="1"/>
            <a:r>
              <a:rPr lang="en-US" sz="1800" b="1"/>
              <a:t>7</a:t>
            </a:r>
          </a:p>
        </p:txBody>
      </p:sp>
      <p:sp>
        <p:nvSpPr>
          <p:cNvPr id="43028" name="Rectangle 20"/>
          <p:cNvSpPr>
            <a:spLocks noChangeArrowheads="1"/>
          </p:cNvSpPr>
          <p:nvPr/>
        </p:nvSpPr>
        <p:spPr bwMode="auto">
          <a:xfrm>
            <a:off x="4610100" y="3957638"/>
            <a:ext cx="438150" cy="366712"/>
          </a:xfrm>
          <a:prstGeom prst="rect">
            <a:avLst/>
          </a:prstGeom>
          <a:noFill/>
          <a:ln w="19050">
            <a:noFill/>
            <a:miter lim="800000"/>
            <a:headEnd/>
            <a:tailEnd/>
          </a:ln>
          <a:effectLst/>
        </p:spPr>
        <p:txBody>
          <a:bodyPr wrap="none">
            <a:spAutoFit/>
          </a:bodyPr>
          <a:lstStyle/>
          <a:p>
            <a:pPr eaLnBrk="1" hangingPunct="1"/>
            <a:r>
              <a:rPr lang="en-US" sz="1800" b="1"/>
              <a:t>14</a:t>
            </a:r>
          </a:p>
        </p:txBody>
      </p:sp>
      <p:sp>
        <p:nvSpPr>
          <p:cNvPr id="43029" name="Rectangle 21"/>
          <p:cNvSpPr>
            <a:spLocks noChangeArrowheads="1"/>
          </p:cNvSpPr>
          <p:nvPr/>
        </p:nvSpPr>
        <p:spPr bwMode="auto">
          <a:xfrm>
            <a:off x="3824288" y="4314825"/>
            <a:ext cx="311150" cy="366713"/>
          </a:xfrm>
          <a:prstGeom prst="rect">
            <a:avLst/>
          </a:prstGeom>
          <a:noFill/>
          <a:ln w="19050">
            <a:noFill/>
            <a:miter lim="800000"/>
            <a:headEnd/>
            <a:tailEnd/>
          </a:ln>
          <a:effectLst/>
        </p:spPr>
        <p:txBody>
          <a:bodyPr wrap="none">
            <a:spAutoFit/>
          </a:bodyPr>
          <a:lstStyle/>
          <a:p>
            <a:pPr eaLnBrk="1" hangingPunct="1"/>
            <a:r>
              <a:rPr lang="en-US" sz="1800" b="1"/>
              <a:t>8</a:t>
            </a:r>
          </a:p>
        </p:txBody>
      </p:sp>
      <p:sp>
        <p:nvSpPr>
          <p:cNvPr id="43030" name="Rectangle 22"/>
          <p:cNvSpPr>
            <a:spLocks noChangeArrowheads="1"/>
          </p:cNvSpPr>
          <p:nvPr/>
        </p:nvSpPr>
        <p:spPr bwMode="auto">
          <a:xfrm>
            <a:off x="3808413" y="5181600"/>
            <a:ext cx="311150" cy="366713"/>
          </a:xfrm>
          <a:prstGeom prst="rect">
            <a:avLst/>
          </a:prstGeom>
          <a:noFill/>
          <a:ln w="19050">
            <a:noFill/>
            <a:miter lim="800000"/>
            <a:headEnd/>
            <a:tailEnd/>
          </a:ln>
          <a:effectLst/>
        </p:spPr>
        <p:txBody>
          <a:bodyPr wrap="none">
            <a:spAutoFit/>
          </a:bodyPr>
          <a:lstStyle/>
          <a:p>
            <a:pPr eaLnBrk="1" hangingPunct="1"/>
            <a:r>
              <a:rPr lang="en-US" sz="1800" b="1"/>
              <a:t>8</a:t>
            </a:r>
          </a:p>
        </p:txBody>
      </p:sp>
      <p:sp>
        <p:nvSpPr>
          <p:cNvPr id="43031" name="Rectangle 23"/>
          <p:cNvSpPr>
            <a:spLocks noChangeArrowheads="1"/>
          </p:cNvSpPr>
          <p:nvPr/>
        </p:nvSpPr>
        <p:spPr bwMode="auto">
          <a:xfrm>
            <a:off x="4246563" y="6103938"/>
            <a:ext cx="438150" cy="366712"/>
          </a:xfrm>
          <a:prstGeom prst="rect">
            <a:avLst/>
          </a:prstGeom>
          <a:noFill/>
          <a:ln w="19050">
            <a:noFill/>
            <a:miter lim="800000"/>
            <a:headEnd/>
            <a:tailEnd/>
          </a:ln>
          <a:effectLst/>
        </p:spPr>
        <p:txBody>
          <a:bodyPr wrap="none">
            <a:spAutoFit/>
          </a:bodyPr>
          <a:lstStyle/>
          <a:p>
            <a:pPr eaLnBrk="1" hangingPunct="1"/>
            <a:r>
              <a:rPr lang="en-US" sz="1800" b="1"/>
              <a:t>11</a:t>
            </a:r>
          </a:p>
        </p:txBody>
      </p:sp>
      <p:sp>
        <p:nvSpPr>
          <p:cNvPr id="43032" name="Rectangle 24"/>
          <p:cNvSpPr>
            <a:spLocks noChangeArrowheads="1"/>
          </p:cNvSpPr>
          <p:nvPr/>
        </p:nvSpPr>
        <p:spPr bwMode="auto">
          <a:xfrm>
            <a:off x="4060825" y="5775325"/>
            <a:ext cx="438150" cy="366713"/>
          </a:xfrm>
          <a:prstGeom prst="rect">
            <a:avLst/>
          </a:prstGeom>
          <a:noFill/>
          <a:ln w="19050">
            <a:noFill/>
            <a:miter lim="800000"/>
            <a:headEnd/>
            <a:tailEnd/>
          </a:ln>
          <a:effectLst/>
        </p:spPr>
        <p:txBody>
          <a:bodyPr wrap="none">
            <a:spAutoFit/>
          </a:bodyPr>
          <a:lstStyle/>
          <a:p>
            <a:pPr eaLnBrk="1" hangingPunct="1"/>
            <a:r>
              <a:rPr lang="en-US" sz="1800" b="1"/>
              <a:t>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68263"/>
            <a:ext cx="8763000" cy="1684337"/>
          </a:xfrm>
        </p:spPr>
        <p:txBody>
          <a:bodyPr/>
          <a:lstStyle/>
          <a:p>
            <a:r>
              <a:rPr lang="en-US"/>
              <a:t>FACTORS AFFECTING HUMAN POPULATION SIZE</a:t>
            </a:r>
          </a:p>
        </p:txBody>
      </p:sp>
      <p:sp>
        <p:nvSpPr>
          <p:cNvPr id="45059" name="Rectangle 3"/>
          <p:cNvSpPr>
            <a:spLocks noGrp="1" noChangeArrowheads="1"/>
          </p:cNvSpPr>
          <p:nvPr>
            <p:ph type="body" idx="1"/>
          </p:nvPr>
        </p:nvSpPr>
        <p:spPr>
          <a:xfrm>
            <a:off x="4800600" y="1981200"/>
            <a:ext cx="4162425" cy="4648200"/>
          </a:xfrm>
        </p:spPr>
        <p:txBody>
          <a:bodyPr/>
          <a:lstStyle/>
          <a:p>
            <a:r>
              <a:rPr lang="en-US"/>
              <a:t>The world’s 10 most populous countries in 2006 with projections in 2025.</a:t>
            </a:r>
          </a:p>
        </p:txBody>
      </p:sp>
      <p:pic>
        <p:nvPicPr>
          <p:cNvPr id="45061" name="Picture1" descr="0904"/>
          <p:cNvPicPr>
            <a:picLocks noChangeAspect="1" noChangeArrowheads="1"/>
          </p:cNvPicPr>
          <p:nvPr/>
        </p:nvPicPr>
        <p:blipFill>
          <a:blip r:embed="rId3"/>
          <a:srcRect/>
          <a:stretch>
            <a:fillRect/>
          </a:stretch>
        </p:blipFill>
        <p:spPr bwMode="auto">
          <a:xfrm>
            <a:off x="381000" y="1600200"/>
            <a:ext cx="4333875"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904"/>
          <p:cNvPicPr>
            <a:picLocks noChangeAspect="1" noChangeArrowheads="1"/>
          </p:cNvPicPr>
          <p:nvPr/>
        </p:nvPicPr>
        <p:blipFill>
          <a:blip r:embed="rId3"/>
          <a:srcRect/>
          <a:stretch>
            <a:fillRect/>
          </a:stretch>
        </p:blipFill>
        <p:spPr bwMode="auto">
          <a:xfrm>
            <a:off x="2870200" y="33338"/>
            <a:ext cx="3733800" cy="6796087"/>
          </a:xfrm>
          <a:prstGeom prst="rect">
            <a:avLst/>
          </a:prstGeom>
          <a:noFill/>
        </p:spPr>
      </p:pic>
      <p:sp>
        <p:nvSpPr>
          <p:cNvPr id="47107" name="Rectangle 3" hidden="1"/>
          <p:cNvSpPr>
            <a:spLocks noGrp="1" noChangeArrowheads="1"/>
          </p:cNvSpPr>
          <p:nvPr>
            <p:ph type="title"/>
          </p:nvPr>
        </p:nvSpPr>
        <p:spPr/>
        <p:txBody>
          <a:bodyPr/>
          <a:lstStyle/>
          <a:p>
            <a:endParaRPr lang="en-US"/>
          </a:p>
        </p:txBody>
      </p:sp>
      <p:sp>
        <p:nvSpPr>
          <p:cNvPr id="47109" name="Rectangle 5"/>
          <p:cNvSpPr>
            <a:spLocks noChangeArrowheads="1"/>
          </p:cNvSpPr>
          <p:nvPr/>
        </p:nvSpPr>
        <p:spPr bwMode="auto">
          <a:xfrm>
            <a:off x="4235450" y="6399213"/>
            <a:ext cx="762000" cy="366712"/>
          </a:xfrm>
          <a:prstGeom prst="rect">
            <a:avLst/>
          </a:prstGeom>
          <a:noFill/>
          <a:ln w="9525">
            <a:noFill/>
            <a:miter lim="800000"/>
            <a:headEnd/>
            <a:tailEnd/>
          </a:ln>
          <a:effectLst/>
        </p:spPr>
        <p:txBody>
          <a:bodyPr>
            <a:spAutoFit/>
          </a:bodyPr>
          <a:lstStyle/>
          <a:p>
            <a:pPr eaLnBrk="1" hangingPunct="1"/>
            <a:r>
              <a:rPr lang="en-US" sz="1800" b="1"/>
              <a:t>2025</a:t>
            </a:r>
          </a:p>
        </p:txBody>
      </p:sp>
      <p:sp>
        <p:nvSpPr>
          <p:cNvPr id="47110" name="Rectangle 6"/>
          <p:cNvSpPr>
            <a:spLocks noChangeArrowheads="1"/>
          </p:cNvSpPr>
          <p:nvPr/>
        </p:nvSpPr>
        <p:spPr bwMode="auto">
          <a:xfrm>
            <a:off x="6557963" y="244475"/>
            <a:ext cx="1238250" cy="366713"/>
          </a:xfrm>
          <a:prstGeom prst="rect">
            <a:avLst/>
          </a:prstGeom>
          <a:noFill/>
          <a:ln w="19050">
            <a:noFill/>
            <a:miter lim="800000"/>
            <a:headEnd/>
            <a:tailEnd/>
          </a:ln>
          <a:effectLst/>
        </p:spPr>
        <p:txBody>
          <a:bodyPr wrap="none">
            <a:spAutoFit/>
          </a:bodyPr>
          <a:lstStyle/>
          <a:p>
            <a:pPr eaLnBrk="1" hangingPunct="1"/>
            <a:r>
              <a:rPr lang="en-US" sz="1800" b="1"/>
              <a:t>1.5 billion</a:t>
            </a:r>
          </a:p>
        </p:txBody>
      </p:sp>
      <p:sp>
        <p:nvSpPr>
          <p:cNvPr id="47111" name="Rectangle 7"/>
          <p:cNvSpPr>
            <a:spLocks noChangeArrowheads="1"/>
          </p:cNvSpPr>
          <p:nvPr/>
        </p:nvSpPr>
        <p:spPr bwMode="auto">
          <a:xfrm>
            <a:off x="2057400" y="0"/>
            <a:ext cx="819150" cy="366713"/>
          </a:xfrm>
          <a:prstGeom prst="rect">
            <a:avLst/>
          </a:prstGeom>
          <a:noFill/>
          <a:ln w="19050">
            <a:noFill/>
            <a:miter lim="800000"/>
            <a:headEnd/>
            <a:tailEnd/>
          </a:ln>
          <a:effectLst/>
        </p:spPr>
        <p:txBody>
          <a:bodyPr wrap="none">
            <a:spAutoFit/>
          </a:bodyPr>
          <a:lstStyle/>
          <a:p>
            <a:pPr eaLnBrk="1" hangingPunct="1"/>
            <a:r>
              <a:rPr lang="en-US" sz="1800" b="1"/>
              <a:t>China</a:t>
            </a:r>
          </a:p>
        </p:txBody>
      </p:sp>
      <p:sp>
        <p:nvSpPr>
          <p:cNvPr id="47112" name="Rectangle 8"/>
          <p:cNvSpPr>
            <a:spLocks noChangeArrowheads="1"/>
          </p:cNvSpPr>
          <p:nvPr/>
        </p:nvSpPr>
        <p:spPr bwMode="auto">
          <a:xfrm>
            <a:off x="6108700" y="-23813"/>
            <a:ext cx="1238250" cy="366713"/>
          </a:xfrm>
          <a:prstGeom prst="rect">
            <a:avLst/>
          </a:prstGeom>
          <a:noFill/>
          <a:ln w="19050">
            <a:noFill/>
            <a:miter lim="800000"/>
            <a:headEnd/>
            <a:tailEnd/>
          </a:ln>
          <a:effectLst/>
        </p:spPr>
        <p:txBody>
          <a:bodyPr wrap="none">
            <a:spAutoFit/>
          </a:bodyPr>
          <a:lstStyle/>
          <a:p>
            <a:pPr eaLnBrk="1" hangingPunct="1"/>
            <a:r>
              <a:rPr lang="en-US" sz="1800" b="1"/>
              <a:t>1.3 billion</a:t>
            </a:r>
          </a:p>
        </p:txBody>
      </p:sp>
      <p:sp>
        <p:nvSpPr>
          <p:cNvPr id="47113" name="Rectangle 9"/>
          <p:cNvSpPr>
            <a:spLocks noChangeArrowheads="1"/>
          </p:cNvSpPr>
          <p:nvPr/>
        </p:nvSpPr>
        <p:spPr bwMode="auto">
          <a:xfrm>
            <a:off x="2133600" y="609600"/>
            <a:ext cx="717550" cy="366713"/>
          </a:xfrm>
          <a:prstGeom prst="rect">
            <a:avLst/>
          </a:prstGeom>
          <a:noFill/>
          <a:ln w="19050">
            <a:noFill/>
            <a:miter lim="800000"/>
            <a:headEnd/>
            <a:tailEnd/>
          </a:ln>
          <a:effectLst/>
        </p:spPr>
        <p:txBody>
          <a:bodyPr wrap="none">
            <a:spAutoFit/>
          </a:bodyPr>
          <a:lstStyle/>
          <a:p>
            <a:pPr eaLnBrk="1" hangingPunct="1"/>
            <a:r>
              <a:rPr lang="en-US" sz="1800" b="1"/>
              <a:t>India</a:t>
            </a:r>
          </a:p>
        </p:txBody>
      </p:sp>
      <p:sp>
        <p:nvSpPr>
          <p:cNvPr id="47114" name="Rectangle 10"/>
          <p:cNvSpPr>
            <a:spLocks noChangeArrowheads="1"/>
          </p:cNvSpPr>
          <p:nvPr/>
        </p:nvSpPr>
        <p:spPr bwMode="auto">
          <a:xfrm>
            <a:off x="5630863" y="585788"/>
            <a:ext cx="1238250" cy="366712"/>
          </a:xfrm>
          <a:prstGeom prst="rect">
            <a:avLst/>
          </a:prstGeom>
          <a:noFill/>
          <a:ln w="19050">
            <a:noFill/>
            <a:miter lim="800000"/>
            <a:headEnd/>
            <a:tailEnd/>
          </a:ln>
          <a:effectLst/>
        </p:spPr>
        <p:txBody>
          <a:bodyPr wrap="none">
            <a:spAutoFit/>
          </a:bodyPr>
          <a:lstStyle/>
          <a:p>
            <a:pPr eaLnBrk="1" hangingPunct="1"/>
            <a:r>
              <a:rPr lang="en-US" sz="1800" b="1"/>
              <a:t>1.1 billion</a:t>
            </a:r>
          </a:p>
        </p:txBody>
      </p:sp>
      <p:sp>
        <p:nvSpPr>
          <p:cNvPr id="47115" name="Rectangle 11"/>
          <p:cNvSpPr>
            <a:spLocks noChangeArrowheads="1"/>
          </p:cNvSpPr>
          <p:nvPr/>
        </p:nvSpPr>
        <p:spPr bwMode="auto">
          <a:xfrm>
            <a:off x="6369050" y="862013"/>
            <a:ext cx="1238250" cy="366712"/>
          </a:xfrm>
          <a:prstGeom prst="rect">
            <a:avLst/>
          </a:prstGeom>
          <a:noFill/>
          <a:ln w="19050">
            <a:noFill/>
            <a:miter lim="800000"/>
            <a:headEnd/>
            <a:tailEnd/>
          </a:ln>
          <a:effectLst/>
        </p:spPr>
        <p:txBody>
          <a:bodyPr wrap="none">
            <a:spAutoFit/>
          </a:bodyPr>
          <a:lstStyle/>
          <a:p>
            <a:pPr eaLnBrk="1" hangingPunct="1"/>
            <a:r>
              <a:rPr lang="en-US" sz="1800" b="1"/>
              <a:t>1.4 billion</a:t>
            </a:r>
          </a:p>
        </p:txBody>
      </p:sp>
      <p:sp>
        <p:nvSpPr>
          <p:cNvPr id="47116" name="Rectangle 12"/>
          <p:cNvSpPr>
            <a:spLocks noChangeArrowheads="1"/>
          </p:cNvSpPr>
          <p:nvPr/>
        </p:nvSpPr>
        <p:spPr bwMode="auto">
          <a:xfrm>
            <a:off x="2173288" y="1217613"/>
            <a:ext cx="666750" cy="366712"/>
          </a:xfrm>
          <a:prstGeom prst="rect">
            <a:avLst/>
          </a:prstGeom>
          <a:noFill/>
          <a:ln w="19050">
            <a:noFill/>
            <a:miter lim="800000"/>
            <a:headEnd/>
            <a:tailEnd/>
          </a:ln>
          <a:effectLst/>
        </p:spPr>
        <p:txBody>
          <a:bodyPr wrap="none">
            <a:spAutoFit/>
          </a:bodyPr>
          <a:lstStyle/>
          <a:p>
            <a:pPr eaLnBrk="1" hangingPunct="1"/>
            <a:r>
              <a:rPr lang="en-US" sz="1800" b="1"/>
              <a:t>USA</a:t>
            </a:r>
          </a:p>
        </p:txBody>
      </p:sp>
      <p:sp>
        <p:nvSpPr>
          <p:cNvPr id="47117" name="Rectangle 13"/>
          <p:cNvSpPr>
            <a:spLocks noChangeArrowheads="1"/>
          </p:cNvSpPr>
          <p:nvPr/>
        </p:nvSpPr>
        <p:spPr bwMode="auto">
          <a:xfrm>
            <a:off x="3733800" y="1219200"/>
            <a:ext cx="1365250" cy="366713"/>
          </a:xfrm>
          <a:prstGeom prst="rect">
            <a:avLst/>
          </a:prstGeom>
          <a:noFill/>
          <a:ln w="19050">
            <a:noFill/>
            <a:miter lim="800000"/>
            <a:headEnd/>
            <a:tailEnd/>
          </a:ln>
          <a:effectLst/>
        </p:spPr>
        <p:txBody>
          <a:bodyPr wrap="none">
            <a:spAutoFit/>
          </a:bodyPr>
          <a:lstStyle/>
          <a:p>
            <a:pPr eaLnBrk="1" hangingPunct="1"/>
            <a:r>
              <a:rPr lang="en-US" sz="1800" b="1"/>
              <a:t>300 million</a:t>
            </a:r>
          </a:p>
        </p:txBody>
      </p:sp>
      <p:sp>
        <p:nvSpPr>
          <p:cNvPr id="47118" name="Rectangle 14"/>
          <p:cNvSpPr>
            <a:spLocks noChangeArrowheads="1"/>
          </p:cNvSpPr>
          <p:nvPr/>
        </p:nvSpPr>
        <p:spPr bwMode="auto">
          <a:xfrm>
            <a:off x="3849688" y="1479550"/>
            <a:ext cx="1365250" cy="366713"/>
          </a:xfrm>
          <a:prstGeom prst="rect">
            <a:avLst/>
          </a:prstGeom>
          <a:noFill/>
          <a:ln w="19050">
            <a:noFill/>
            <a:miter lim="800000"/>
            <a:headEnd/>
            <a:tailEnd/>
          </a:ln>
          <a:effectLst/>
        </p:spPr>
        <p:txBody>
          <a:bodyPr wrap="none">
            <a:spAutoFit/>
          </a:bodyPr>
          <a:lstStyle/>
          <a:p>
            <a:pPr eaLnBrk="1" hangingPunct="1"/>
            <a:r>
              <a:rPr lang="en-US" sz="1800" b="1"/>
              <a:t>349 million</a:t>
            </a:r>
          </a:p>
        </p:txBody>
      </p:sp>
      <p:sp>
        <p:nvSpPr>
          <p:cNvPr id="47119" name="Rectangle 15"/>
          <p:cNvSpPr>
            <a:spLocks noChangeArrowheads="1"/>
          </p:cNvSpPr>
          <p:nvPr/>
        </p:nvSpPr>
        <p:spPr bwMode="auto">
          <a:xfrm>
            <a:off x="1579563" y="1828800"/>
            <a:ext cx="1250950" cy="366713"/>
          </a:xfrm>
          <a:prstGeom prst="rect">
            <a:avLst/>
          </a:prstGeom>
          <a:noFill/>
          <a:ln w="19050">
            <a:noFill/>
            <a:miter lim="800000"/>
            <a:headEnd/>
            <a:tailEnd/>
          </a:ln>
          <a:effectLst/>
        </p:spPr>
        <p:txBody>
          <a:bodyPr wrap="none">
            <a:spAutoFit/>
          </a:bodyPr>
          <a:lstStyle/>
          <a:p>
            <a:pPr eaLnBrk="1" hangingPunct="1"/>
            <a:r>
              <a:rPr lang="en-US" sz="1800" b="1"/>
              <a:t>Indonesia</a:t>
            </a:r>
          </a:p>
        </p:txBody>
      </p:sp>
      <p:sp>
        <p:nvSpPr>
          <p:cNvPr id="47120" name="Rectangle 16"/>
          <p:cNvSpPr>
            <a:spLocks noChangeArrowheads="1"/>
          </p:cNvSpPr>
          <p:nvPr/>
        </p:nvSpPr>
        <p:spPr bwMode="auto">
          <a:xfrm>
            <a:off x="3505200" y="1828800"/>
            <a:ext cx="1365250" cy="366713"/>
          </a:xfrm>
          <a:prstGeom prst="rect">
            <a:avLst/>
          </a:prstGeom>
          <a:noFill/>
          <a:ln w="19050">
            <a:noFill/>
            <a:miter lim="800000"/>
            <a:headEnd/>
            <a:tailEnd/>
          </a:ln>
          <a:effectLst/>
        </p:spPr>
        <p:txBody>
          <a:bodyPr wrap="none">
            <a:spAutoFit/>
          </a:bodyPr>
          <a:lstStyle/>
          <a:p>
            <a:pPr eaLnBrk="1" hangingPunct="1"/>
            <a:r>
              <a:rPr lang="en-US" sz="1800" b="1"/>
              <a:t>225 million</a:t>
            </a:r>
          </a:p>
        </p:txBody>
      </p:sp>
      <p:sp>
        <p:nvSpPr>
          <p:cNvPr id="47121" name="Rectangle 17"/>
          <p:cNvSpPr>
            <a:spLocks noChangeArrowheads="1"/>
          </p:cNvSpPr>
          <p:nvPr/>
        </p:nvSpPr>
        <p:spPr bwMode="auto">
          <a:xfrm>
            <a:off x="3609975" y="2109788"/>
            <a:ext cx="1365250" cy="366712"/>
          </a:xfrm>
          <a:prstGeom prst="rect">
            <a:avLst/>
          </a:prstGeom>
          <a:noFill/>
          <a:ln w="19050">
            <a:noFill/>
            <a:miter lim="800000"/>
            <a:headEnd/>
            <a:tailEnd/>
          </a:ln>
          <a:effectLst/>
        </p:spPr>
        <p:txBody>
          <a:bodyPr wrap="none">
            <a:spAutoFit/>
          </a:bodyPr>
          <a:lstStyle/>
          <a:p>
            <a:pPr eaLnBrk="1" hangingPunct="1"/>
            <a:r>
              <a:rPr lang="en-US" sz="1800" b="1"/>
              <a:t>264 million</a:t>
            </a:r>
          </a:p>
        </p:txBody>
      </p:sp>
      <p:sp>
        <p:nvSpPr>
          <p:cNvPr id="47122" name="Rectangle 18"/>
          <p:cNvSpPr>
            <a:spLocks noChangeArrowheads="1"/>
          </p:cNvSpPr>
          <p:nvPr/>
        </p:nvSpPr>
        <p:spPr bwMode="auto">
          <a:xfrm>
            <a:off x="2041525" y="2459038"/>
            <a:ext cx="806450" cy="366712"/>
          </a:xfrm>
          <a:prstGeom prst="rect">
            <a:avLst/>
          </a:prstGeom>
          <a:noFill/>
          <a:ln w="19050">
            <a:noFill/>
            <a:miter lim="800000"/>
            <a:headEnd/>
            <a:tailEnd/>
          </a:ln>
          <a:effectLst/>
        </p:spPr>
        <p:txBody>
          <a:bodyPr wrap="none">
            <a:spAutoFit/>
          </a:bodyPr>
          <a:lstStyle/>
          <a:p>
            <a:pPr eaLnBrk="1" hangingPunct="1"/>
            <a:r>
              <a:rPr lang="en-US" sz="1800" b="1"/>
              <a:t>Brazil</a:t>
            </a:r>
          </a:p>
        </p:txBody>
      </p:sp>
      <p:sp>
        <p:nvSpPr>
          <p:cNvPr id="47123" name="Rectangle 19"/>
          <p:cNvSpPr>
            <a:spLocks noChangeArrowheads="1"/>
          </p:cNvSpPr>
          <p:nvPr/>
        </p:nvSpPr>
        <p:spPr bwMode="auto">
          <a:xfrm>
            <a:off x="3433763" y="2438400"/>
            <a:ext cx="1365250" cy="366713"/>
          </a:xfrm>
          <a:prstGeom prst="rect">
            <a:avLst/>
          </a:prstGeom>
          <a:noFill/>
          <a:ln w="19050">
            <a:noFill/>
            <a:miter lim="800000"/>
            <a:headEnd/>
            <a:tailEnd/>
          </a:ln>
          <a:effectLst/>
        </p:spPr>
        <p:txBody>
          <a:bodyPr wrap="none">
            <a:spAutoFit/>
          </a:bodyPr>
          <a:lstStyle/>
          <a:p>
            <a:pPr eaLnBrk="1" hangingPunct="1"/>
            <a:r>
              <a:rPr lang="en-US" sz="1800" b="1"/>
              <a:t>187 million</a:t>
            </a:r>
          </a:p>
        </p:txBody>
      </p:sp>
      <p:sp>
        <p:nvSpPr>
          <p:cNvPr id="47124" name="Rectangle 20"/>
          <p:cNvSpPr>
            <a:spLocks noChangeArrowheads="1"/>
          </p:cNvSpPr>
          <p:nvPr/>
        </p:nvSpPr>
        <p:spPr bwMode="auto">
          <a:xfrm>
            <a:off x="3541713" y="2711450"/>
            <a:ext cx="1365250" cy="366713"/>
          </a:xfrm>
          <a:prstGeom prst="rect">
            <a:avLst/>
          </a:prstGeom>
          <a:noFill/>
          <a:ln w="19050">
            <a:noFill/>
            <a:miter lim="800000"/>
            <a:headEnd/>
            <a:tailEnd/>
          </a:ln>
          <a:effectLst/>
        </p:spPr>
        <p:txBody>
          <a:bodyPr wrap="none">
            <a:spAutoFit/>
          </a:bodyPr>
          <a:lstStyle/>
          <a:p>
            <a:pPr eaLnBrk="1" hangingPunct="1"/>
            <a:r>
              <a:rPr lang="en-US" sz="1800" b="1"/>
              <a:t>229 million</a:t>
            </a:r>
          </a:p>
        </p:txBody>
      </p:sp>
      <p:sp>
        <p:nvSpPr>
          <p:cNvPr id="47125" name="Rectangle 21"/>
          <p:cNvSpPr>
            <a:spLocks noChangeArrowheads="1"/>
          </p:cNvSpPr>
          <p:nvPr/>
        </p:nvSpPr>
        <p:spPr bwMode="auto">
          <a:xfrm>
            <a:off x="1752600" y="3062288"/>
            <a:ext cx="1123950" cy="366712"/>
          </a:xfrm>
          <a:prstGeom prst="rect">
            <a:avLst/>
          </a:prstGeom>
          <a:noFill/>
          <a:ln w="19050">
            <a:noFill/>
            <a:miter lim="800000"/>
            <a:headEnd/>
            <a:tailEnd/>
          </a:ln>
          <a:effectLst/>
        </p:spPr>
        <p:txBody>
          <a:bodyPr wrap="none">
            <a:spAutoFit/>
          </a:bodyPr>
          <a:lstStyle/>
          <a:p>
            <a:pPr eaLnBrk="1" hangingPunct="1"/>
            <a:r>
              <a:rPr lang="en-US" sz="1800" b="1"/>
              <a:t>Pakistan</a:t>
            </a:r>
          </a:p>
        </p:txBody>
      </p:sp>
      <p:sp>
        <p:nvSpPr>
          <p:cNvPr id="47126" name="Rectangle 22"/>
          <p:cNvSpPr>
            <a:spLocks noChangeArrowheads="1"/>
          </p:cNvSpPr>
          <p:nvPr/>
        </p:nvSpPr>
        <p:spPr bwMode="auto">
          <a:xfrm>
            <a:off x="3365500" y="3062288"/>
            <a:ext cx="1365250" cy="366712"/>
          </a:xfrm>
          <a:prstGeom prst="rect">
            <a:avLst/>
          </a:prstGeom>
          <a:noFill/>
          <a:ln w="19050">
            <a:noFill/>
            <a:miter lim="800000"/>
            <a:headEnd/>
            <a:tailEnd/>
          </a:ln>
          <a:effectLst/>
        </p:spPr>
        <p:txBody>
          <a:bodyPr wrap="none">
            <a:spAutoFit/>
          </a:bodyPr>
          <a:lstStyle/>
          <a:p>
            <a:pPr eaLnBrk="1" hangingPunct="1"/>
            <a:r>
              <a:rPr lang="en-US" sz="1800" b="1"/>
              <a:t>166 million</a:t>
            </a:r>
          </a:p>
        </p:txBody>
      </p:sp>
      <p:sp>
        <p:nvSpPr>
          <p:cNvPr id="47127" name="Rectangle 23"/>
          <p:cNvSpPr>
            <a:spLocks noChangeArrowheads="1"/>
          </p:cNvSpPr>
          <p:nvPr/>
        </p:nvSpPr>
        <p:spPr bwMode="auto">
          <a:xfrm>
            <a:off x="3513138" y="3357563"/>
            <a:ext cx="1365250" cy="366712"/>
          </a:xfrm>
          <a:prstGeom prst="rect">
            <a:avLst/>
          </a:prstGeom>
          <a:noFill/>
          <a:ln w="19050">
            <a:noFill/>
            <a:miter lim="800000"/>
            <a:headEnd/>
            <a:tailEnd/>
          </a:ln>
          <a:effectLst/>
        </p:spPr>
        <p:txBody>
          <a:bodyPr wrap="none">
            <a:spAutoFit/>
          </a:bodyPr>
          <a:lstStyle/>
          <a:p>
            <a:pPr eaLnBrk="1" hangingPunct="1"/>
            <a:r>
              <a:rPr lang="en-US" sz="1800" b="1"/>
              <a:t>229 million</a:t>
            </a:r>
          </a:p>
        </p:txBody>
      </p:sp>
      <p:sp>
        <p:nvSpPr>
          <p:cNvPr id="47128" name="Rectangle 24"/>
          <p:cNvSpPr>
            <a:spLocks noChangeArrowheads="1"/>
          </p:cNvSpPr>
          <p:nvPr/>
        </p:nvSpPr>
        <p:spPr bwMode="auto">
          <a:xfrm>
            <a:off x="1347788" y="3678238"/>
            <a:ext cx="1479550" cy="366712"/>
          </a:xfrm>
          <a:prstGeom prst="rect">
            <a:avLst/>
          </a:prstGeom>
          <a:noFill/>
          <a:ln w="19050">
            <a:noFill/>
            <a:miter lim="800000"/>
            <a:headEnd/>
            <a:tailEnd/>
          </a:ln>
          <a:effectLst/>
        </p:spPr>
        <p:txBody>
          <a:bodyPr wrap="none">
            <a:spAutoFit/>
          </a:bodyPr>
          <a:lstStyle/>
          <a:p>
            <a:pPr eaLnBrk="1" hangingPunct="1"/>
            <a:r>
              <a:rPr lang="en-US" sz="1800" b="1"/>
              <a:t>Bangladesh</a:t>
            </a:r>
          </a:p>
        </p:txBody>
      </p:sp>
      <p:sp>
        <p:nvSpPr>
          <p:cNvPr id="47129" name="Rectangle 25"/>
          <p:cNvSpPr>
            <a:spLocks noChangeArrowheads="1"/>
          </p:cNvSpPr>
          <p:nvPr/>
        </p:nvSpPr>
        <p:spPr bwMode="auto">
          <a:xfrm>
            <a:off x="3313113" y="3702050"/>
            <a:ext cx="1365250" cy="366713"/>
          </a:xfrm>
          <a:prstGeom prst="rect">
            <a:avLst/>
          </a:prstGeom>
          <a:noFill/>
          <a:ln w="19050">
            <a:noFill/>
            <a:miter lim="800000"/>
            <a:headEnd/>
            <a:tailEnd/>
          </a:ln>
          <a:effectLst/>
        </p:spPr>
        <p:txBody>
          <a:bodyPr wrap="none">
            <a:spAutoFit/>
          </a:bodyPr>
          <a:lstStyle/>
          <a:p>
            <a:pPr eaLnBrk="1" hangingPunct="1"/>
            <a:r>
              <a:rPr lang="en-US" sz="1800" b="1"/>
              <a:t>147 million</a:t>
            </a:r>
          </a:p>
        </p:txBody>
      </p:sp>
      <p:sp>
        <p:nvSpPr>
          <p:cNvPr id="47130" name="Rectangle 26"/>
          <p:cNvSpPr>
            <a:spLocks noChangeArrowheads="1"/>
          </p:cNvSpPr>
          <p:nvPr/>
        </p:nvSpPr>
        <p:spPr bwMode="auto">
          <a:xfrm>
            <a:off x="3402013" y="3983038"/>
            <a:ext cx="1365250" cy="366712"/>
          </a:xfrm>
          <a:prstGeom prst="rect">
            <a:avLst/>
          </a:prstGeom>
          <a:noFill/>
          <a:ln w="19050">
            <a:noFill/>
            <a:miter lim="800000"/>
            <a:headEnd/>
            <a:tailEnd/>
          </a:ln>
          <a:effectLst/>
        </p:spPr>
        <p:txBody>
          <a:bodyPr wrap="none">
            <a:spAutoFit/>
          </a:bodyPr>
          <a:lstStyle/>
          <a:p>
            <a:pPr eaLnBrk="1" hangingPunct="1"/>
            <a:r>
              <a:rPr lang="en-US" sz="1800" b="1"/>
              <a:t>190 million</a:t>
            </a:r>
          </a:p>
        </p:txBody>
      </p:sp>
      <p:sp>
        <p:nvSpPr>
          <p:cNvPr id="47131" name="Rectangle 27"/>
          <p:cNvSpPr>
            <a:spLocks noChangeArrowheads="1"/>
          </p:cNvSpPr>
          <p:nvPr/>
        </p:nvSpPr>
        <p:spPr bwMode="auto">
          <a:xfrm>
            <a:off x="1933575" y="4306888"/>
            <a:ext cx="933450" cy="366712"/>
          </a:xfrm>
          <a:prstGeom prst="rect">
            <a:avLst/>
          </a:prstGeom>
          <a:noFill/>
          <a:ln w="19050">
            <a:noFill/>
            <a:miter lim="800000"/>
            <a:headEnd/>
            <a:tailEnd/>
          </a:ln>
          <a:effectLst/>
        </p:spPr>
        <p:txBody>
          <a:bodyPr wrap="none">
            <a:spAutoFit/>
          </a:bodyPr>
          <a:lstStyle/>
          <a:p>
            <a:pPr eaLnBrk="1" hangingPunct="1"/>
            <a:r>
              <a:rPr lang="en-US" sz="1800" b="1"/>
              <a:t>Russia</a:t>
            </a:r>
          </a:p>
        </p:txBody>
      </p:sp>
      <p:sp>
        <p:nvSpPr>
          <p:cNvPr id="47132" name="Rectangle 28"/>
          <p:cNvSpPr>
            <a:spLocks noChangeArrowheads="1"/>
          </p:cNvSpPr>
          <p:nvPr/>
        </p:nvSpPr>
        <p:spPr bwMode="auto">
          <a:xfrm>
            <a:off x="3305175" y="4319588"/>
            <a:ext cx="1365250" cy="366712"/>
          </a:xfrm>
          <a:prstGeom prst="rect">
            <a:avLst/>
          </a:prstGeom>
          <a:noFill/>
          <a:ln w="19050">
            <a:noFill/>
            <a:miter lim="800000"/>
            <a:headEnd/>
            <a:tailEnd/>
          </a:ln>
          <a:effectLst/>
        </p:spPr>
        <p:txBody>
          <a:bodyPr wrap="none">
            <a:spAutoFit/>
          </a:bodyPr>
          <a:lstStyle/>
          <a:p>
            <a:pPr eaLnBrk="1" hangingPunct="1"/>
            <a:r>
              <a:rPr lang="en-US" sz="1800" b="1"/>
              <a:t>142 million</a:t>
            </a:r>
          </a:p>
        </p:txBody>
      </p:sp>
      <p:sp>
        <p:nvSpPr>
          <p:cNvPr id="47133" name="Rectangle 29"/>
          <p:cNvSpPr>
            <a:spLocks noChangeArrowheads="1"/>
          </p:cNvSpPr>
          <p:nvPr/>
        </p:nvSpPr>
        <p:spPr bwMode="auto">
          <a:xfrm>
            <a:off x="3281363" y="4592638"/>
            <a:ext cx="1365250" cy="366712"/>
          </a:xfrm>
          <a:prstGeom prst="rect">
            <a:avLst/>
          </a:prstGeom>
          <a:noFill/>
          <a:ln w="19050">
            <a:noFill/>
            <a:miter lim="800000"/>
            <a:headEnd/>
            <a:tailEnd/>
          </a:ln>
          <a:effectLst/>
        </p:spPr>
        <p:txBody>
          <a:bodyPr wrap="none">
            <a:spAutoFit/>
          </a:bodyPr>
          <a:lstStyle/>
          <a:p>
            <a:pPr eaLnBrk="1" hangingPunct="1"/>
            <a:r>
              <a:rPr lang="en-US" sz="1800" b="1"/>
              <a:t>130 million</a:t>
            </a:r>
          </a:p>
        </p:txBody>
      </p:sp>
      <p:sp>
        <p:nvSpPr>
          <p:cNvPr id="47134" name="Rectangle 30"/>
          <p:cNvSpPr>
            <a:spLocks noChangeArrowheads="1"/>
          </p:cNvSpPr>
          <p:nvPr/>
        </p:nvSpPr>
        <p:spPr bwMode="auto">
          <a:xfrm>
            <a:off x="3289300" y="4960938"/>
            <a:ext cx="1365250" cy="366712"/>
          </a:xfrm>
          <a:prstGeom prst="rect">
            <a:avLst/>
          </a:prstGeom>
          <a:noFill/>
          <a:ln w="19050">
            <a:noFill/>
            <a:miter lim="800000"/>
            <a:headEnd/>
            <a:tailEnd/>
          </a:ln>
          <a:effectLst/>
        </p:spPr>
        <p:txBody>
          <a:bodyPr wrap="none">
            <a:spAutoFit/>
          </a:bodyPr>
          <a:lstStyle/>
          <a:p>
            <a:pPr eaLnBrk="1" hangingPunct="1"/>
            <a:r>
              <a:rPr lang="en-US" sz="1800" b="1"/>
              <a:t>135 million</a:t>
            </a:r>
          </a:p>
        </p:txBody>
      </p:sp>
      <p:sp>
        <p:nvSpPr>
          <p:cNvPr id="47135" name="Rectangle 31"/>
          <p:cNvSpPr>
            <a:spLocks noChangeArrowheads="1"/>
          </p:cNvSpPr>
          <p:nvPr/>
        </p:nvSpPr>
        <p:spPr bwMode="auto">
          <a:xfrm>
            <a:off x="1897063" y="4929188"/>
            <a:ext cx="958850" cy="366712"/>
          </a:xfrm>
          <a:prstGeom prst="rect">
            <a:avLst/>
          </a:prstGeom>
          <a:noFill/>
          <a:ln w="19050">
            <a:noFill/>
            <a:miter lim="800000"/>
            <a:headEnd/>
            <a:tailEnd/>
          </a:ln>
          <a:effectLst/>
        </p:spPr>
        <p:txBody>
          <a:bodyPr wrap="none">
            <a:spAutoFit/>
          </a:bodyPr>
          <a:lstStyle/>
          <a:p>
            <a:pPr eaLnBrk="1" hangingPunct="1"/>
            <a:r>
              <a:rPr lang="en-US" sz="1800" b="1"/>
              <a:t>Nigeria</a:t>
            </a:r>
          </a:p>
        </p:txBody>
      </p:sp>
      <p:sp>
        <p:nvSpPr>
          <p:cNvPr id="47136" name="Rectangle 32"/>
          <p:cNvSpPr>
            <a:spLocks noChangeArrowheads="1"/>
          </p:cNvSpPr>
          <p:nvPr/>
        </p:nvSpPr>
        <p:spPr bwMode="auto">
          <a:xfrm>
            <a:off x="3460750" y="5246688"/>
            <a:ext cx="1365250" cy="366712"/>
          </a:xfrm>
          <a:prstGeom prst="rect">
            <a:avLst/>
          </a:prstGeom>
          <a:noFill/>
          <a:ln w="19050">
            <a:noFill/>
            <a:miter lim="800000"/>
            <a:headEnd/>
            <a:tailEnd/>
          </a:ln>
          <a:effectLst/>
        </p:spPr>
        <p:txBody>
          <a:bodyPr wrap="none">
            <a:spAutoFit/>
          </a:bodyPr>
          <a:lstStyle/>
          <a:p>
            <a:pPr eaLnBrk="1" hangingPunct="1"/>
            <a:r>
              <a:rPr lang="en-US" sz="1800" b="1"/>
              <a:t>199 million</a:t>
            </a:r>
          </a:p>
        </p:txBody>
      </p:sp>
      <p:sp>
        <p:nvSpPr>
          <p:cNvPr id="47137" name="Rectangle 33"/>
          <p:cNvSpPr>
            <a:spLocks noChangeArrowheads="1"/>
          </p:cNvSpPr>
          <p:nvPr/>
        </p:nvSpPr>
        <p:spPr bwMode="auto">
          <a:xfrm>
            <a:off x="1997075" y="5562600"/>
            <a:ext cx="844550" cy="366713"/>
          </a:xfrm>
          <a:prstGeom prst="rect">
            <a:avLst/>
          </a:prstGeom>
          <a:noFill/>
          <a:ln w="19050">
            <a:noFill/>
            <a:miter lim="800000"/>
            <a:headEnd/>
            <a:tailEnd/>
          </a:ln>
          <a:effectLst/>
        </p:spPr>
        <p:txBody>
          <a:bodyPr wrap="none">
            <a:spAutoFit/>
          </a:bodyPr>
          <a:lstStyle/>
          <a:p>
            <a:pPr eaLnBrk="1" hangingPunct="1"/>
            <a:r>
              <a:rPr lang="en-US" sz="1800" b="1"/>
              <a:t>Japan</a:t>
            </a:r>
          </a:p>
        </p:txBody>
      </p:sp>
      <p:sp>
        <p:nvSpPr>
          <p:cNvPr id="47138" name="Rectangle 34"/>
          <p:cNvSpPr>
            <a:spLocks noChangeArrowheads="1"/>
          </p:cNvSpPr>
          <p:nvPr/>
        </p:nvSpPr>
        <p:spPr bwMode="auto">
          <a:xfrm>
            <a:off x="3260725" y="5827713"/>
            <a:ext cx="1365250" cy="366712"/>
          </a:xfrm>
          <a:prstGeom prst="rect">
            <a:avLst/>
          </a:prstGeom>
          <a:noFill/>
          <a:ln w="19050">
            <a:noFill/>
            <a:miter lim="800000"/>
            <a:headEnd/>
            <a:tailEnd/>
          </a:ln>
          <a:effectLst/>
        </p:spPr>
        <p:txBody>
          <a:bodyPr wrap="none">
            <a:spAutoFit/>
          </a:bodyPr>
          <a:lstStyle/>
          <a:p>
            <a:pPr eaLnBrk="1" hangingPunct="1"/>
            <a:r>
              <a:rPr lang="en-US" sz="1800" b="1"/>
              <a:t>121 million</a:t>
            </a:r>
          </a:p>
        </p:txBody>
      </p:sp>
      <p:sp>
        <p:nvSpPr>
          <p:cNvPr id="47139" name="Rectangle 35"/>
          <p:cNvSpPr>
            <a:spLocks noChangeArrowheads="1"/>
          </p:cNvSpPr>
          <p:nvPr/>
        </p:nvSpPr>
        <p:spPr bwMode="auto">
          <a:xfrm>
            <a:off x="3270250" y="5575300"/>
            <a:ext cx="1365250" cy="366713"/>
          </a:xfrm>
          <a:prstGeom prst="rect">
            <a:avLst/>
          </a:prstGeom>
          <a:noFill/>
          <a:ln w="19050">
            <a:noFill/>
            <a:miter lim="800000"/>
            <a:headEnd/>
            <a:tailEnd/>
          </a:ln>
          <a:effectLst/>
        </p:spPr>
        <p:txBody>
          <a:bodyPr wrap="none">
            <a:spAutoFit/>
          </a:bodyPr>
          <a:lstStyle/>
          <a:p>
            <a:pPr eaLnBrk="1" hangingPunct="1"/>
            <a:r>
              <a:rPr lang="en-US" sz="1800" b="1"/>
              <a:t>128 million</a:t>
            </a:r>
          </a:p>
        </p:txBody>
      </p:sp>
      <p:sp>
        <p:nvSpPr>
          <p:cNvPr id="47140" name="Rectangle 36"/>
          <p:cNvSpPr>
            <a:spLocks noChangeArrowheads="1"/>
          </p:cNvSpPr>
          <p:nvPr/>
        </p:nvSpPr>
        <p:spPr bwMode="auto">
          <a:xfrm>
            <a:off x="3124200" y="6411913"/>
            <a:ext cx="692150" cy="366712"/>
          </a:xfrm>
          <a:prstGeom prst="rect">
            <a:avLst/>
          </a:prstGeom>
          <a:noFill/>
          <a:ln w="19050">
            <a:noFill/>
            <a:miter lim="800000"/>
            <a:headEnd/>
            <a:tailEnd/>
          </a:ln>
          <a:effectLst/>
        </p:spPr>
        <p:txBody>
          <a:bodyPr wrap="none">
            <a:spAutoFit/>
          </a:bodyPr>
          <a:lstStyle/>
          <a:p>
            <a:pPr eaLnBrk="1" hangingPunct="1"/>
            <a:r>
              <a:rPr lang="en-US" sz="1800" b="1"/>
              <a:t>2006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 y="68263"/>
            <a:ext cx="8763000" cy="1608137"/>
          </a:xfrm>
        </p:spPr>
        <p:txBody>
          <a:bodyPr/>
          <a:lstStyle/>
          <a:p>
            <a:r>
              <a:rPr lang="en-US"/>
              <a:t>Declining Fertility Rates: </a:t>
            </a:r>
            <a:br>
              <a:rPr lang="en-US"/>
            </a:br>
            <a:r>
              <a:rPr lang="en-US"/>
              <a:t>Fewer Babies per Women</a:t>
            </a:r>
          </a:p>
        </p:txBody>
      </p:sp>
      <p:sp>
        <p:nvSpPr>
          <p:cNvPr id="49155" name="Rectangle 3"/>
          <p:cNvSpPr>
            <a:spLocks noGrp="1" noChangeArrowheads="1"/>
          </p:cNvSpPr>
          <p:nvPr>
            <p:ph type="body" idx="1"/>
          </p:nvPr>
        </p:nvSpPr>
        <p:spPr>
          <a:xfrm>
            <a:off x="257175" y="1905000"/>
            <a:ext cx="8734425" cy="4724400"/>
          </a:xfrm>
        </p:spPr>
        <p:txBody>
          <a:bodyPr/>
          <a:lstStyle/>
          <a:p>
            <a:pPr>
              <a:lnSpc>
                <a:spcPct val="90000"/>
              </a:lnSpc>
            </a:pPr>
            <a:r>
              <a:rPr lang="en-US"/>
              <a:t>The average number of children that a woman bears has dropped sharply.</a:t>
            </a:r>
          </a:p>
          <a:p>
            <a:pPr>
              <a:lnSpc>
                <a:spcPct val="90000"/>
              </a:lnSpc>
            </a:pPr>
            <a:r>
              <a:rPr lang="en-US"/>
              <a:t>This decline is not low enough to stabilize the world’s population in the near future.</a:t>
            </a:r>
          </a:p>
          <a:p>
            <a:pPr lvl="1">
              <a:lnSpc>
                <a:spcPct val="90000"/>
              </a:lnSpc>
            </a:pPr>
            <a:r>
              <a:rPr lang="en-US" b="1" i="1">
                <a:solidFill>
                  <a:schemeClr val="hlink"/>
                </a:solidFill>
              </a:rPr>
              <a:t>Replacement-level fertility</a:t>
            </a:r>
            <a:r>
              <a:rPr lang="en-US"/>
              <a:t>: the number of children a couple must bear to replace themselves.</a:t>
            </a:r>
          </a:p>
          <a:p>
            <a:pPr lvl="1">
              <a:lnSpc>
                <a:spcPct val="90000"/>
              </a:lnSpc>
            </a:pPr>
            <a:r>
              <a:rPr lang="en-US" b="1" i="1">
                <a:solidFill>
                  <a:schemeClr val="hlink"/>
                </a:solidFill>
              </a:rPr>
              <a:t>Total fertility rate (TFR)</a:t>
            </a:r>
            <a:r>
              <a:rPr lang="en-US"/>
              <a:t>: the average number of children a woman has during her reproductive years.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68263"/>
            <a:ext cx="8763000" cy="1608137"/>
          </a:xfrm>
        </p:spPr>
        <p:txBody>
          <a:bodyPr/>
          <a:lstStyle/>
          <a:p>
            <a:r>
              <a:rPr lang="en-US"/>
              <a:t>Declining Fertility Rates: </a:t>
            </a:r>
            <a:br>
              <a:rPr lang="en-US"/>
            </a:br>
            <a:r>
              <a:rPr lang="en-US"/>
              <a:t>Fewer Babies per Women</a:t>
            </a:r>
          </a:p>
        </p:txBody>
      </p:sp>
      <p:sp>
        <p:nvSpPr>
          <p:cNvPr id="51203" name="Rectangle 3"/>
          <p:cNvSpPr>
            <a:spLocks noGrp="1" noChangeArrowheads="1"/>
          </p:cNvSpPr>
          <p:nvPr>
            <p:ph type="body" idx="1"/>
          </p:nvPr>
        </p:nvSpPr>
        <p:spPr>
          <a:xfrm>
            <a:off x="257175" y="1905000"/>
            <a:ext cx="8734425" cy="4724400"/>
          </a:xfrm>
        </p:spPr>
        <p:txBody>
          <a:bodyPr/>
          <a:lstStyle/>
          <a:p>
            <a:r>
              <a:rPr lang="en-US"/>
              <a:t>The replacement level to sustain a population is 2.0 children.</a:t>
            </a:r>
          </a:p>
          <a:p>
            <a:r>
              <a:rPr lang="en-US"/>
              <a:t>In 2006, the average global Total Fertility Rate was 2.7 children per woman.</a:t>
            </a:r>
          </a:p>
          <a:p>
            <a:pPr lvl="1"/>
            <a:r>
              <a:rPr lang="en-US"/>
              <a:t>1.6 in developed countries (down from 2.5 in 1950).</a:t>
            </a:r>
          </a:p>
          <a:p>
            <a:pPr lvl="1"/>
            <a:r>
              <a:rPr lang="en-US"/>
              <a:t>3.0 in developing countries (down from 6.5 in 1950).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68263"/>
            <a:ext cx="8763000" cy="2065337"/>
          </a:xfrm>
        </p:spPr>
        <p:txBody>
          <a:bodyPr/>
          <a:lstStyle/>
          <a:p>
            <a:r>
              <a:rPr lang="en-US"/>
              <a:t>Case Study: Fertility and Birth Rates in the United States</a:t>
            </a:r>
          </a:p>
        </p:txBody>
      </p:sp>
      <p:sp>
        <p:nvSpPr>
          <p:cNvPr id="53251" name="Rectangle 3"/>
          <p:cNvSpPr>
            <a:spLocks noGrp="1" noChangeArrowheads="1"/>
          </p:cNvSpPr>
          <p:nvPr>
            <p:ph type="body" idx="1"/>
          </p:nvPr>
        </p:nvSpPr>
        <p:spPr>
          <a:xfrm>
            <a:off x="228600" y="2209800"/>
            <a:ext cx="8734425" cy="4419600"/>
          </a:xfrm>
        </p:spPr>
        <p:txBody>
          <a:bodyPr/>
          <a:lstStyle/>
          <a:p>
            <a:r>
              <a:rPr lang="en-US"/>
              <a:t>Nearly 2.9 million people were added to the U.S. in 2006:</a:t>
            </a:r>
          </a:p>
          <a:p>
            <a:pPr lvl="1"/>
            <a:r>
              <a:rPr lang="en-US"/>
              <a:t>59% occurred because of births outnumbering deaths.</a:t>
            </a:r>
          </a:p>
          <a:p>
            <a:pPr lvl="1"/>
            <a:r>
              <a:rPr lang="en-US"/>
              <a:t>41% came from illegal and legal immigration.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1" descr="0905"/>
          <p:cNvPicPr>
            <a:picLocks noChangeAspect="1" noChangeArrowheads="1"/>
          </p:cNvPicPr>
          <p:nvPr/>
        </p:nvPicPr>
        <p:blipFill>
          <a:blip r:embed="rId3"/>
          <a:srcRect/>
          <a:stretch>
            <a:fillRect/>
          </a:stretch>
        </p:blipFill>
        <p:spPr bwMode="auto">
          <a:xfrm>
            <a:off x="1524000" y="1524000"/>
            <a:ext cx="5930900" cy="3648075"/>
          </a:xfrm>
          <a:prstGeom prst="rect">
            <a:avLst/>
          </a:prstGeom>
          <a:noFill/>
          <a:ln w="9525">
            <a:noFill/>
            <a:miter lim="800000"/>
            <a:headEnd/>
            <a:tailEnd/>
          </a:ln>
          <a:effectLst/>
        </p:spPr>
      </p:pic>
      <p:sp>
        <p:nvSpPr>
          <p:cNvPr id="55299" name="Rectangle 3"/>
          <p:cNvSpPr>
            <a:spLocks noGrp="1" noChangeArrowheads="1"/>
          </p:cNvSpPr>
          <p:nvPr>
            <p:ph type="title"/>
          </p:nvPr>
        </p:nvSpPr>
        <p:spPr>
          <a:xfrm>
            <a:off x="228600" y="68263"/>
            <a:ext cx="8763000" cy="1836737"/>
          </a:xfrm>
        </p:spPr>
        <p:txBody>
          <a:bodyPr/>
          <a:lstStyle/>
          <a:p>
            <a:r>
              <a:rPr lang="en-US"/>
              <a:t>Case Study: Fertility and Birth Rates in the United States</a:t>
            </a:r>
          </a:p>
        </p:txBody>
      </p:sp>
      <p:sp>
        <p:nvSpPr>
          <p:cNvPr id="55300" name="Rectangle 4"/>
          <p:cNvSpPr>
            <a:spLocks noGrp="1" noChangeArrowheads="1"/>
          </p:cNvSpPr>
          <p:nvPr>
            <p:ph type="body" idx="1"/>
          </p:nvPr>
        </p:nvSpPr>
        <p:spPr>
          <a:xfrm>
            <a:off x="381000" y="5181600"/>
            <a:ext cx="8429625" cy="1676400"/>
          </a:xfrm>
        </p:spPr>
        <p:txBody>
          <a:bodyPr/>
          <a:lstStyle/>
          <a:p>
            <a:r>
              <a:rPr lang="en-US"/>
              <a:t>In 2006, the total fertility rate in the United States was slightly &gt; 2.0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0905"/>
          <p:cNvPicPr>
            <a:picLocks noChangeAspect="1" noChangeArrowheads="1"/>
          </p:cNvPicPr>
          <p:nvPr/>
        </p:nvPicPr>
        <p:blipFill>
          <a:blip r:embed="rId3"/>
          <a:srcRect/>
          <a:stretch>
            <a:fillRect/>
          </a:stretch>
        </p:blipFill>
        <p:spPr bwMode="auto">
          <a:xfrm>
            <a:off x="533400" y="685800"/>
            <a:ext cx="8521700" cy="4984750"/>
          </a:xfrm>
          <a:prstGeom prst="rect">
            <a:avLst/>
          </a:prstGeom>
          <a:noFill/>
        </p:spPr>
      </p:pic>
      <p:sp>
        <p:nvSpPr>
          <p:cNvPr id="57347" name="Rectangle 3" hidden="1"/>
          <p:cNvSpPr>
            <a:spLocks noGrp="1" noChangeArrowheads="1"/>
          </p:cNvSpPr>
          <p:nvPr>
            <p:ph type="title"/>
          </p:nvPr>
        </p:nvSpPr>
        <p:spPr/>
        <p:txBody>
          <a:bodyPr/>
          <a:lstStyle/>
          <a:p>
            <a:endParaRPr lang="en-US"/>
          </a:p>
        </p:txBody>
      </p:sp>
      <p:sp>
        <p:nvSpPr>
          <p:cNvPr id="57349" name="Rectangle 5"/>
          <p:cNvSpPr>
            <a:spLocks noChangeArrowheads="1"/>
          </p:cNvSpPr>
          <p:nvPr/>
        </p:nvSpPr>
        <p:spPr bwMode="auto">
          <a:xfrm>
            <a:off x="6705600" y="3505200"/>
            <a:ext cx="1606550" cy="641350"/>
          </a:xfrm>
          <a:prstGeom prst="rect">
            <a:avLst/>
          </a:prstGeom>
          <a:noFill/>
          <a:ln w="9525">
            <a:noFill/>
            <a:miter lim="800000"/>
            <a:headEnd/>
            <a:tailEnd/>
          </a:ln>
          <a:effectLst/>
        </p:spPr>
        <p:txBody>
          <a:bodyPr wrap="none">
            <a:spAutoFit/>
          </a:bodyPr>
          <a:lstStyle/>
          <a:p>
            <a:pPr algn="ctr" eaLnBrk="1" hangingPunct="1"/>
            <a:r>
              <a:rPr lang="en-US" sz="1800" b="1"/>
              <a:t>Replacement</a:t>
            </a:r>
          </a:p>
          <a:p>
            <a:pPr algn="ctr" eaLnBrk="1" hangingPunct="1"/>
            <a:r>
              <a:rPr lang="en-US" sz="1800" b="1"/>
              <a:t>Level</a:t>
            </a:r>
          </a:p>
        </p:txBody>
      </p:sp>
      <p:sp>
        <p:nvSpPr>
          <p:cNvPr id="57350" name="Rectangle 6"/>
          <p:cNvSpPr>
            <a:spLocks noChangeArrowheads="1"/>
          </p:cNvSpPr>
          <p:nvPr/>
        </p:nvSpPr>
        <p:spPr bwMode="auto">
          <a:xfrm>
            <a:off x="4724400" y="5638800"/>
            <a:ext cx="679450" cy="366713"/>
          </a:xfrm>
          <a:prstGeom prst="rect">
            <a:avLst/>
          </a:prstGeom>
          <a:noFill/>
          <a:ln w="19050">
            <a:noFill/>
            <a:miter lim="800000"/>
            <a:headEnd/>
            <a:tailEnd/>
          </a:ln>
          <a:effectLst/>
        </p:spPr>
        <p:txBody>
          <a:bodyPr wrap="none">
            <a:spAutoFit/>
          </a:bodyPr>
          <a:lstStyle/>
          <a:p>
            <a:pPr eaLnBrk="1" hangingPunct="1"/>
            <a:r>
              <a:rPr lang="en-US" sz="1800" b="1"/>
              <a:t>Year</a:t>
            </a:r>
          </a:p>
        </p:txBody>
      </p:sp>
      <p:sp>
        <p:nvSpPr>
          <p:cNvPr id="57351" name="Rectangle 7"/>
          <p:cNvSpPr>
            <a:spLocks noChangeArrowheads="1"/>
          </p:cNvSpPr>
          <p:nvPr/>
        </p:nvSpPr>
        <p:spPr bwMode="auto">
          <a:xfrm rot="-5400000">
            <a:off x="-791368" y="2829718"/>
            <a:ext cx="2114550" cy="366713"/>
          </a:xfrm>
          <a:prstGeom prst="rect">
            <a:avLst/>
          </a:prstGeom>
          <a:noFill/>
          <a:ln w="19050">
            <a:noFill/>
            <a:miter lim="800000"/>
            <a:headEnd/>
            <a:tailEnd/>
          </a:ln>
          <a:effectLst/>
        </p:spPr>
        <p:txBody>
          <a:bodyPr wrap="none">
            <a:spAutoFit/>
          </a:bodyPr>
          <a:lstStyle/>
          <a:p>
            <a:pPr eaLnBrk="1" hangingPunct="1"/>
            <a:r>
              <a:rPr lang="en-US" sz="1800" b="1"/>
              <a:t>Births per woman</a:t>
            </a:r>
          </a:p>
        </p:txBody>
      </p:sp>
      <p:sp>
        <p:nvSpPr>
          <p:cNvPr id="57352" name="Rectangle 8"/>
          <p:cNvSpPr>
            <a:spLocks noChangeArrowheads="1"/>
          </p:cNvSpPr>
          <p:nvPr/>
        </p:nvSpPr>
        <p:spPr bwMode="auto">
          <a:xfrm>
            <a:off x="3581400" y="3581400"/>
            <a:ext cx="1428750" cy="641350"/>
          </a:xfrm>
          <a:prstGeom prst="rect">
            <a:avLst/>
          </a:prstGeom>
          <a:noFill/>
          <a:ln w="19050">
            <a:noFill/>
            <a:miter lim="800000"/>
            <a:headEnd/>
            <a:tailEnd/>
          </a:ln>
          <a:effectLst/>
        </p:spPr>
        <p:txBody>
          <a:bodyPr wrap="none">
            <a:spAutoFit/>
          </a:bodyPr>
          <a:lstStyle/>
          <a:p>
            <a:pPr algn="ctr" eaLnBrk="1" hangingPunct="1"/>
            <a:r>
              <a:rPr lang="en-US" sz="1800" b="1"/>
              <a:t>Baby boom</a:t>
            </a:r>
          </a:p>
          <a:p>
            <a:pPr algn="ctr" eaLnBrk="1" hangingPunct="1"/>
            <a:r>
              <a:rPr lang="en-US" sz="1800" b="1"/>
              <a:t>(1946–64)</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1" descr="0906"/>
          <p:cNvPicPr>
            <a:picLocks noChangeAspect="1" noChangeArrowheads="1"/>
          </p:cNvPicPr>
          <p:nvPr/>
        </p:nvPicPr>
        <p:blipFill>
          <a:blip r:embed="rId3"/>
          <a:srcRect/>
          <a:stretch>
            <a:fillRect/>
          </a:stretch>
        </p:blipFill>
        <p:spPr bwMode="auto">
          <a:xfrm>
            <a:off x="88900" y="2070100"/>
            <a:ext cx="8964613" cy="2716213"/>
          </a:xfrm>
          <a:prstGeom prst="rect">
            <a:avLst/>
          </a:prstGeom>
          <a:noFill/>
          <a:ln w="9525">
            <a:noFill/>
            <a:miter lim="800000"/>
            <a:headEnd/>
            <a:tailEnd/>
          </a:ln>
          <a:effectLst/>
        </p:spPr>
      </p:pic>
      <p:sp>
        <p:nvSpPr>
          <p:cNvPr id="59395" name="Rectangle 3"/>
          <p:cNvSpPr>
            <a:spLocks noGrp="1" noChangeArrowheads="1"/>
          </p:cNvSpPr>
          <p:nvPr>
            <p:ph type="title"/>
          </p:nvPr>
        </p:nvSpPr>
        <p:spPr>
          <a:xfrm>
            <a:off x="228600" y="68263"/>
            <a:ext cx="8763000" cy="1836737"/>
          </a:xfrm>
        </p:spPr>
        <p:txBody>
          <a:bodyPr/>
          <a:lstStyle/>
          <a:p>
            <a:r>
              <a:rPr lang="en-US"/>
              <a:t>Case Study: Fertility and Birth Rates in the United States</a:t>
            </a:r>
          </a:p>
        </p:txBody>
      </p:sp>
      <p:sp>
        <p:nvSpPr>
          <p:cNvPr id="59396" name="Rectangle 4"/>
          <p:cNvSpPr>
            <a:spLocks noGrp="1" noChangeArrowheads="1"/>
          </p:cNvSpPr>
          <p:nvPr>
            <p:ph type="body" idx="1"/>
          </p:nvPr>
        </p:nvSpPr>
        <p:spPr>
          <a:xfrm>
            <a:off x="152400" y="5105400"/>
            <a:ext cx="8763000" cy="1676400"/>
          </a:xfrm>
        </p:spPr>
        <p:txBody>
          <a:bodyPr/>
          <a:lstStyle/>
          <a:p>
            <a:r>
              <a:rPr lang="en-US"/>
              <a:t>The </a:t>
            </a:r>
            <a:r>
              <a:rPr lang="en-US" b="1" i="1">
                <a:solidFill>
                  <a:schemeClr val="hlink"/>
                </a:solidFill>
              </a:rPr>
              <a:t>baby bust</a:t>
            </a:r>
            <a:r>
              <a:rPr lang="en-US"/>
              <a:t> that followed the </a:t>
            </a:r>
            <a:r>
              <a:rPr lang="en-US" b="1" i="1">
                <a:solidFill>
                  <a:schemeClr val="hlink"/>
                </a:solidFill>
              </a:rPr>
              <a:t>baby boom</a:t>
            </a:r>
            <a:r>
              <a:rPr lang="en-US"/>
              <a:t> was largely due to delayed marriage, contraception, and abortion.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0906"/>
          <p:cNvPicPr>
            <a:picLocks noChangeAspect="1" noChangeArrowheads="1"/>
          </p:cNvPicPr>
          <p:nvPr/>
        </p:nvPicPr>
        <p:blipFill>
          <a:blip r:embed="rId3"/>
          <a:srcRect/>
          <a:stretch>
            <a:fillRect/>
          </a:stretch>
        </p:blipFill>
        <p:spPr bwMode="auto">
          <a:xfrm>
            <a:off x="381000" y="2082800"/>
            <a:ext cx="8674100" cy="2697163"/>
          </a:xfrm>
          <a:prstGeom prst="rect">
            <a:avLst/>
          </a:prstGeom>
          <a:noFill/>
        </p:spPr>
      </p:pic>
      <p:sp>
        <p:nvSpPr>
          <p:cNvPr id="61443" name="Rectangle 3" hidden="1"/>
          <p:cNvSpPr>
            <a:spLocks noGrp="1" noChangeArrowheads="1"/>
          </p:cNvSpPr>
          <p:nvPr>
            <p:ph type="title"/>
          </p:nvPr>
        </p:nvSpPr>
        <p:spPr/>
        <p:txBody>
          <a:bodyPr/>
          <a:lstStyle/>
          <a:p>
            <a:endParaRPr lang="en-US"/>
          </a:p>
        </p:txBody>
      </p:sp>
      <p:sp>
        <p:nvSpPr>
          <p:cNvPr id="61445" name="Text Box 5"/>
          <p:cNvSpPr txBox="1">
            <a:spLocks noChangeArrowheads="1"/>
          </p:cNvSpPr>
          <p:nvPr/>
        </p:nvSpPr>
        <p:spPr bwMode="auto">
          <a:xfrm>
            <a:off x="533400" y="3733800"/>
            <a:ext cx="1730375" cy="457200"/>
          </a:xfrm>
          <a:prstGeom prst="rect">
            <a:avLst/>
          </a:prstGeom>
          <a:noFill/>
          <a:ln w="19050">
            <a:noFill/>
            <a:miter lim="800000"/>
            <a:headEnd/>
            <a:tailEnd/>
          </a:ln>
          <a:effectLst/>
        </p:spPr>
        <p:txBody>
          <a:bodyPr>
            <a:spAutoFit/>
          </a:bodyPr>
          <a:lstStyle/>
          <a:p>
            <a:pPr algn="ctr" eaLnBrk="1" hangingPunct="1">
              <a:spcBef>
                <a:spcPct val="50000"/>
              </a:spcBef>
            </a:pPr>
            <a:r>
              <a:rPr lang="en-US" sz="1200" b="1"/>
              <a:t>Demographic transition</a:t>
            </a:r>
          </a:p>
        </p:txBody>
      </p:sp>
      <p:sp>
        <p:nvSpPr>
          <p:cNvPr id="61446" name="Text Box 6"/>
          <p:cNvSpPr txBox="1">
            <a:spLocks noChangeArrowheads="1"/>
          </p:cNvSpPr>
          <p:nvPr/>
        </p:nvSpPr>
        <p:spPr bwMode="auto">
          <a:xfrm>
            <a:off x="2073275" y="3867150"/>
            <a:ext cx="1219200" cy="274638"/>
          </a:xfrm>
          <a:prstGeom prst="rect">
            <a:avLst/>
          </a:prstGeom>
          <a:noFill/>
          <a:ln w="19050">
            <a:noFill/>
            <a:miter lim="800000"/>
            <a:headEnd/>
            <a:tailEnd/>
          </a:ln>
          <a:effectLst/>
        </p:spPr>
        <p:txBody>
          <a:bodyPr>
            <a:spAutoFit/>
          </a:bodyPr>
          <a:lstStyle/>
          <a:p>
            <a:pPr algn="ctr" eaLnBrk="1" hangingPunct="1">
              <a:spcBef>
                <a:spcPct val="50000"/>
              </a:spcBef>
            </a:pPr>
            <a:r>
              <a:rPr lang="en-US" sz="1200" b="1"/>
              <a:t>Depression</a:t>
            </a:r>
          </a:p>
        </p:txBody>
      </p:sp>
      <p:sp>
        <p:nvSpPr>
          <p:cNvPr id="61447" name="Text Box 7"/>
          <p:cNvSpPr txBox="1">
            <a:spLocks noChangeArrowheads="1"/>
          </p:cNvSpPr>
          <p:nvPr/>
        </p:nvSpPr>
        <p:spPr bwMode="auto">
          <a:xfrm>
            <a:off x="2743200" y="3609975"/>
            <a:ext cx="1730375" cy="274638"/>
          </a:xfrm>
          <a:prstGeom prst="rect">
            <a:avLst/>
          </a:prstGeom>
          <a:noFill/>
          <a:ln w="19050">
            <a:noFill/>
            <a:miter lim="800000"/>
            <a:headEnd/>
            <a:tailEnd/>
          </a:ln>
          <a:effectLst/>
        </p:spPr>
        <p:txBody>
          <a:bodyPr>
            <a:spAutoFit/>
          </a:bodyPr>
          <a:lstStyle/>
          <a:p>
            <a:pPr algn="ctr" eaLnBrk="1" hangingPunct="1">
              <a:spcBef>
                <a:spcPct val="50000"/>
              </a:spcBef>
            </a:pPr>
            <a:r>
              <a:rPr lang="en-US" sz="1200" b="1"/>
              <a:t>End of World War II</a:t>
            </a:r>
          </a:p>
        </p:txBody>
      </p:sp>
      <p:sp>
        <p:nvSpPr>
          <p:cNvPr id="61448" name="Text Box 8"/>
          <p:cNvSpPr txBox="1">
            <a:spLocks noChangeArrowheads="1"/>
          </p:cNvSpPr>
          <p:nvPr/>
        </p:nvSpPr>
        <p:spPr bwMode="auto">
          <a:xfrm>
            <a:off x="3765550" y="3917950"/>
            <a:ext cx="1106488" cy="274638"/>
          </a:xfrm>
          <a:prstGeom prst="rect">
            <a:avLst/>
          </a:prstGeom>
          <a:noFill/>
          <a:ln w="19050">
            <a:noFill/>
            <a:miter lim="800000"/>
            <a:headEnd/>
            <a:tailEnd/>
          </a:ln>
          <a:effectLst/>
        </p:spPr>
        <p:txBody>
          <a:bodyPr>
            <a:spAutoFit/>
          </a:bodyPr>
          <a:lstStyle/>
          <a:p>
            <a:pPr algn="ctr" eaLnBrk="1" hangingPunct="1">
              <a:spcBef>
                <a:spcPct val="50000"/>
              </a:spcBef>
            </a:pPr>
            <a:r>
              <a:rPr lang="en-US" sz="1200" b="1"/>
              <a:t>Baby boom</a:t>
            </a:r>
          </a:p>
        </p:txBody>
      </p:sp>
      <p:sp>
        <p:nvSpPr>
          <p:cNvPr id="61449" name="Text Box 9"/>
          <p:cNvSpPr txBox="1">
            <a:spLocks noChangeArrowheads="1"/>
          </p:cNvSpPr>
          <p:nvPr/>
        </p:nvSpPr>
        <p:spPr bwMode="auto">
          <a:xfrm>
            <a:off x="5060950" y="3925888"/>
            <a:ext cx="1106488" cy="274637"/>
          </a:xfrm>
          <a:prstGeom prst="rect">
            <a:avLst/>
          </a:prstGeom>
          <a:noFill/>
          <a:ln w="19050">
            <a:noFill/>
            <a:miter lim="800000"/>
            <a:headEnd/>
            <a:tailEnd/>
          </a:ln>
          <a:effectLst/>
        </p:spPr>
        <p:txBody>
          <a:bodyPr>
            <a:spAutoFit/>
          </a:bodyPr>
          <a:lstStyle/>
          <a:p>
            <a:pPr algn="ctr" eaLnBrk="1" hangingPunct="1">
              <a:spcBef>
                <a:spcPct val="50000"/>
              </a:spcBef>
            </a:pPr>
            <a:r>
              <a:rPr lang="en-US" sz="1200" b="1"/>
              <a:t>Baby bust</a:t>
            </a:r>
          </a:p>
        </p:txBody>
      </p:sp>
      <p:sp>
        <p:nvSpPr>
          <p:cNvPr id="61450" name="Text Box 10"/>
          <p:cNvSpPr txBox="1">
            <a:spLocks noChangeArrowheads="1"/>
          </p:cNvSpPr>
          <p:nvPr/>
        </p:nvSpPr>
        <p:spPr bwMode="auto">
          <a:xfrm>
            <a:off x="6329363" y="3917950"/>
            <a:ext cx="1600200" cy="274638"/>
          </a:xfrm>
          <a:prstGeom prst="rect">
            <a:avLst/>
          </a:prstGeom>
          <a:noFill/>
          <a:ln w="19050">
            <a:noFill/>
            <a:miter lim="800000"/>
            <a:headEnd/>
            <a:tailEnd/>
          </a:ln>
          <a:effectLst/>
        </p:spPr>
        <p:txBody>
          <a:bodyPr>
            <a:spAutoFit/>
          </a:bodyPr>
          <a:lstStyle/>
          <a:p>
            <a:pPr algn="ctr" eaLnBrk="1" hangingPunct="1">
              <a:spcBef>
                <a:spcPct val="50000"/>
              </a:spcBef>
            </a:pPr>
            <a:r>
              <a:rPr lang="en-US" sz="1200" b="1"/>
              <a:t>Echo baby boom</a:t>
            </a:r>
          </a:p>
        </p:txBody>
      </p:sp>
      <p:sp>
        <p:nvSpPr>
          <p:cNvPr id="61451" name="Text Box 11"/>
          <p:cNvSpPr txBox="1">
            <a:spLocks noChangeArrowheads="1"/>
          </p:cNvSpPr>
          <p:nvPr/>
        </p:nvSpPr>
        <p:spPr bwMode="auto">
          <a:xfrm rot="-5400000">
            <a:off x="-1156493" y="3059906"/>
            <a:ext cx="2743200" cy="274637"/>
          </a:xfrm>
          <a:prstGeom prst="rect">
            <a:avLst/>
          </a:prstGeom>
          <a:noFill/>
          <a:ln w="19050">
            <a:noFill/>
            <a:miter lim="800000"/>
            <a:headEnd/>
            <a:tailEnd/>
          </a:ln>
          <a:effectLst/>
        </p:spPr>
        <p:txBody>
          <a:bodyPr>
            <a:spAutoFit/>
          </a:bodyPr>
          <a:lstStyle/>
          <a:p>
            <a:pPr algn="ctr" eaLnBrk="1" hangingPunct="1">
              <a:spcBef>
                <a:spcPct val="50000"/>
              </a:spcBef>
            </a:pPr>
            <a:r>
              <a:rPr lang="en-US" sz="1200" b="1"/>
              <a:t>Births per thousand population</a:t>
            </a:r>
          </a:p>
        </p:txBody>
      </p:sp>
      <p:sp>
        <p:nvSpPr>
          <p:cNvPr id="61452" name="Text Box 12"/>
          <p:cNvSpPr txBox="1">
            <a:spLocks noChangeArrowheads="1"/>
          </p:cNvSpPr>
          <p:nvPr/>
        </p:nvSpPr>
        <p:spPr bwMode="auto">
          <a:xfrm>
            <a:off x="4191000" y="4495800"/>
            <a:ext cx="1106488" cy="274638"/>
          </a:xfrm>
          <a:prstGeom prst="rect">
            <a:avLst/>
          </a:prstGeom>
          <a:noFill/>
          <a:ln w="19050">
            <a:noFill/>
            <a:miter lim="800000"/>
            <a:headEnd/>
            <a:tailEnd/>
          </a:ln>
          <a:effectLst/>
        </p:spPr>
        <p:txBody>
          <a:bodyPr>
            <a:spAutoFit/>
          </a:bodyPr>
          <a:lstStyle/>
          <a:p>
            <a:pPr algn="ctr" eaLnBrk="1" hangingPunct="1">
              <a:spcBef>
                <a:spcPct val="50000"/>
              </a:spcBef>
            </a:pPr>
            <a:r>
              <a:rPr lang="en-US" sz="1200" b="1"/>
              <a:t>Year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68263"/>
            <a:ext cx="8763000" cy="1912937"/>
          </a:xfrm>
        </p:spPr>
        <p:txBody>
          <a:bodyPr/>
          <a:lstStyle/>
          <a:p>
            <a:r>
              <a:rPr lang="en-US"/>
              <a:t>HUMAN POPULATION GROWTH:</a:t>
            </a:r>
            <a:br>
              <a:rPr lang="en-US"/>
            </a:br>
            <a:r>
              <a:rPr lang="en-US"/>
              <a:t>A BRIEF HISTORY</a:t>
            </a:r>
          </a:p>
        </p:txBody>
      </p:sp>
      <p:sp>
        <p:nvSpPr>
          <p:cNvPr id="25603" name="Rectangle 3"/>
          <p:cNvSpPr>
            <a:spLocks noGrp="1" noChangeArrowheads="1"/>
          </p:cNvSpPr>
          <p:nvPr>
            <p:ph type="body" idx="1"/>
          </p:nvPr>
        </p:nvSpPr>
        <p:spPr>
          <a:xfrm>
            <a:off x="228600" y="2057400"/>
            <a:ext cx="8734425" cy="4572000"/>
          </a:xfrm>
        </p:spPr>
        <p:txBody>
          <a:bodyPr/>
          <a:lstStyle/>
          <a:p>
            <a:r>
              <a:rPr lang="en-US"/>
              <a:t>The human population has grown rapidly because of the expansion of agriculture and industrial production and lower death rates from improvements in hygiene and medicine.</a:t>
            </a:r>
          </a:p>
          <a:p>
            <a:pPr lvl="1"/>
            <a:r>
              <a:rPr lang="en-US"/>
              <a:t>In 2006, the population of developed countries grew exponentially at 0.1% per year. </a:t>
            </a:r>
          </a:p>
          <a:p>
            <a:pPr lvl="1"/>
            <a:r>
              <a:rPr lang="en-US"/>
              <a:t>Developing countries grew (15 times faster at 1.5% per year.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0907"/>
          <p:cNvPicPr>
            <a:picLocks noChangeAspect="1" noChangeArrowheads="1"/>
          </p:cNvPicPr>
          <p:nvPr/>
        </p:nvPicPr>
        <p:blipFill>
          <a:blip r:embed="rId3"/>
          <a:srcRect/>
          <a:stretch>
            <a:fillRect/>
          </a:stretch>
        </p:blipFill>
        <p:spPr bwMode="auto">
          <a:xfrm>
            <a:off x="2794000" y="49213"/>
            <a:ext cx="5511800" cy="6491287"/>
          </a:xfrm>
          <a:prstGeom prst="rect">
            <a:avLst/>
          </a:prstGeom>
          <a:noFill/>
        </p:spPr>
      </p:pic>
      <p:sp>
        <p:nvSpPr>
          <p:cNvPr id="65539" name="Rectangle 3" hidden="1"/>
          <p:cNvSpPr>
            <a:spLocks noGrp="1" noChangeArrowheads="1"/>
          </p:cNvSpPr>
          <p:nvPr>
            <p:ph type="title"/>
          </p:nvPr>
        </p:nvSpPr>
        <p:spPr/>
        <p:txBody>
          <a:bodyPr/>
          <a:lstStyle/>
          <a:p>
            <a:endParaRPr lang="en-US"/>
          </a:p>
        </p:txBody>
      </p:sp>
      <p:sp>
        <p:nvSpPr>
          <p:cNvPr id="65541" name="Rectangle 5"/>
          <p:cNvSpPr>
            <a:spLocks noChangeArrowheads="1"/>
          </p:cNvSpPr>
          <p:nvPr/>
        </p:nvSpPr>
        <p:spPr bwMode="auto">
          <a:xfrm>
            <a:off x="5334000" y="-7938"/>
            <a:ext cx="1219200" cy="366713"/>
          </a:xfrm>
          <a:prstGeom prst="rect">
            <a:avLst/>
          </a:prstGeom>
          <a:noFill/>
          <a:ln w="9525">
            <a:noFill/>
            <a:miter lim="800000"/>
            <a:headEnd/>
            <a:tailEnd/>
          </a:ln>
          <a:effectLst/>
        </p:spPr>
        <p:txBody>
          <a:bodyPr>
            <a:spAutoFit/>
          </a:bodyPr>
          <a:lstStyle/>
          <a:p>
            <a:pPr eaLnBrk="1" hangingPunct="1"/>
            <a:r>
              <a:rPr lang="en-US" sz="1800" b="1"/>
              <a:t> 47 years</a:t>
            </a:r>
          </a:p>
        </p:txBody>
      </p:sp>
      <p:sp>
        <p:nvSpPr>
          <p:cNvPr id="65542" name="Rectangle 6"/>
          <p:cNvSpPr>
            <a:spLocks noChangeArrowheads="1"/>
          </p:cNvSpPr>
          <p:nvPr/>
        </p:nvSpPr>
        <p:spPr bwMode="auto">
          <a:xfrm>
            <a:off x="990600" y="5791200"/>
            <a:ext cx="1811338" cy="641350"/>
          </a:xfrm>
          <a:prstGeom prst="rect">
            <a:avLst/>
          </a:prstGeom>
          <a:noFill/>
          <a:ln w="19050">
            <a:noFill/>
            <a:miter lim="800000"/>
            <a:headEnd/>
            <a:tailEnd/>
          </a:ln>
          <a:effectLst/>
        </p:spPr>
        <p:txBody>
          <a:bodyPr wrap="none">
            <a:spAutoFit/>
          </a:bodyPr>
          <a:lstStyle/>
          <a:p>
            <a:pPr eaLnBrk="1" hangingPunct="1"/>
            <a:r>
              <a:rPr lang="en-US" sz="1800" b="1"/>
              <a:t>Homicides per</a:t>
            </a:r>
          </a:p>
          <a:p>
            <a:pPr eaLnBrk="1" hangingPunct="1"/>
            <a:r>
              <a:rPr lang="en-US" sz="1800" b="1"/>
              <a:t>100,000 people</a:t>
            </a:r>
          </a:p>
        </p:txBody>
      </p:sp>
      <p:sp>
        <p:nvSpPr>
          <p:cNvPr id="65543" name="Rectangle 7"/>
          <p:cNvSpPr>
            <a:spLocks noChangeArrowheads="1"/>
          </p:cNvSpPr>
          <p:nvPr/>
        </p:nvSpPr>
        <p:spPr bwMode="auto">
          <a:xfrm>
            <a:off x="209550" y="4892675"/>
            <a:ext cx="2819400" cy="915988"/>
          </a:xfrm>
          <a:prstGeom prst="rect">
            <a:avLst/>
          </a:prstGeom>
          <a:noFill/>
          <a:ln w="19050">
            <a:noFill/>
            <a:miter lim="800000"/>
            <a:headEnd/>
            <a:tailEnd/>
          </a:ln>
          <a:effectLst/>
        </p:spPr>
        <p:txBody>
          <a:bodyPr>
            <a:spAutoFit/>
          </a:bodyPr>
          <a:lstStyle/>
          <a:p>
            <a:pPr eaLnBrk="1" hangingPunct="1"/>
            <a:r>
              <a:rPr lang="en-US" sz="1800" b="1"/>
              <a:t>Hourly manufacturing job wage (adjusted for inflation)</a:t>
            </a:r>
          </a:p>
        </p:txBody>
      </p:sp>
      <p:sp>
        <p:nvSpPr>
          <p:cNvPr id="65544" name="Rectangle 8"/>
          <p:cNvSpPr>
            <a:spLocks noChangeArrowheads="1"/>
          </p:cNvSpPr>
          <p:nvPr/>
        </p:nvSpPr>
        <p:spPr bwMode="auto">
          <a:xfrm>
            <a:off x="1692275" y="4164013"/>
            <a:ext cx="1123950" cy="641350"/>
          </a:xfrm>
          <a:prstGeom prst="rect">
            <a:avLst/>
          </a:prstGeom>
          <a:noFill/>
          <a:ln w="19050">
            <a:noFill/>
            <a:miter lim="800000"/>
            <a:headEnd/>
            <a:tailEnd/>
          </a:ln>
          <a:effectLst/>
        </p:spPr>
        <p:txBody>
          <a:bodyPr wrap="none">
            <a:spAutoFit/>
          </a:bodyPr>
          <a:lstStyle/>
          <a:p>
            <a:pPr eaLnBrk="1" hangingPunct="1"/>
            <a:r>
              <a:rPr lang="en-US" sz="1800" b="1"/>
              <a:t>Living in</a:t>
            </a:r>
          </a:p>
          <a:p>
            <a:pPr eaLnBrk="1" hangingPunct="1"/>
            <a:r>
              <a:rPr lang="en-US" sz="1800" b="1"/>
              <a:t>suburbs</a:t>
            </a:r>
          </a:p>
        </p:txBody>
      </p:sp>
      <p:sp>
        <p:nvSpPr>
          <p:cNvPr id="65545" name="Rectangle 9"/>
          <p:cNvSpPr>
            <a:spLocks noChangeArrowheads="1"/>
          </p:cNvSpPr>
          <p:nvPr/>
        </p:nvSpPr>
        <p:spPr bwMode="auto">
          <a:xfrm>
            <a:off x="1371600" y="3352800"/>
            <a:ext cx="1466850" cy="641350"/>
          </a:xfrm>
          <a:prstGeom prst="rect">
            <a:avLst/>
          </a:prstGeom>
          <a:noFill/>
          <a:ln w="19050">
            <a:noFill/>
            <a:miter lim="800000"/>
            <a:headEnd/>
            <a:tailEnd/>
          </a:ln>
          <a:effectLst/>
        </p:spPr>
        <p:txBody>
          <a:bodyPr wrap="none">
            <a:spAutoFit/>
          </a:bodyPr>
          <a:lstStyle/>
          <a:p>
            <a:pPr eaLnBrk="1" hangingPunct="1"/>
            <a:r>
              <a:rPr lang="en-US" sz="1800" b="1"/>
              <a:t>Homes with</a:t>
            </a:r>
          </a:p>
          <a:p>
            <a:pPr eaLnBrk="1" hangingPunct="1"/>
            <a:r>
              <a:rPr lang="en-US" sz="1800" b="1"/>
              <a:t>electricity</a:t>
            </a:r>
          </a:p>
        </p:txBody>
      </p:sp>
      <p:sp>
        <p:nvSpPr>
          <p:cNvPr id="65546" name="Rectangle 10"/>
          <p:cNvSpPr>
            <a:spLocks noChangeArrowheads="1"/>
          </p:cNvSpPr>
          <p:nvPr/>
        </p:nvSpPr>
        <p:spPr bwMode="auto">
          <a:xfrm>
            <a:off x="1327150" y="2514600"/>
            <a:ext cx="1466850" cy="641350"/>
          </a:xfrm>
          <a:prstGeom prst="rect">
            <a:avLst/>
          </a:prstGeom>
          <a:noFill/>
          <a:ln w="19050">
            <a:noFill/>
            <a:miter lim="800000"/>
            <a:headEnd/>
            <a:tailEnd/>
          </a:ln>
          <a:effectLst/>
        </p:spPr>
        <p:txBody>
          <a:bodyPr wrap="none">
            <a:spAutoFit/>
          </a:bodyPr>
          <a:lstStyle/>
          <a:p>
            <a:pPr eaLnBrk="1" hangingPunct="1"/>
            <a:r>
              <a:rPr lang="en-US" sz="1800" b="1"/>
              <a:t>Homes with</a:t>
            </a:r>
          </a:p>
          <a:p>
            <a:pPr eaLnBrk="1" hangingPunct="1"/>
            <a:r>
              <a:rPr lang="en-US" sz="1800" b="1"/>
              <a:t>flush toilets</a:t>
            </a:r>
          </a:p>
        </p:txBody>
      </p:sp>
      <p:sp>
        <p:nvSpPr>
          <p:cNvPr id="65547" name="Rectangle 11"/>
          <p:cNvSpPr>
            <a:spLocks noChangeArrowheads="1"/>
          </p:cNvSpPr>
          <p:nvPr/>
        </p:nvSpPr>
        <p:spPr bwMode="auto">
          <a:xfrm>
            <a:off x="1298575" y="1709738"/>
            <a:ext cx="1492250" cy="641350"/>
          </a:xfrm>
          <a:prstGeom prst="rect">
            <a:avLst/>
          </a:prstGeom>
          <a:noFill/>
          <a:ln w="19050">
            <a:noFill/>
            <a:miter lim="800000"/>
            <a:headEnd/>
            <a:tailEnd/>
          </a:ln>
          <a:effectLst/>
        </p:spPr>
        <p:txBody>
          <a:bodyPr wrap="none">
            <a:spAutoFit/>
          </a:bodyPr>
          <a:lstStyle/>
          <a:p>
            <a:pPr eaLnBrk="1" hangingPunct="1"/>
            <a:r>
              <a:rPr lang="en-US" sz="1800" b="1"/>
              <a:t>High school</a:t>
            </a:r>
          </a:p>
          <a:p>
            <a:pPr eaLnBrk="1" hangingPunct="1"/>
            <a:r>
              <a:rPr lang="en-US" sz="1800" b="1"/>
              <a:t>graduates</a:t>
            </a:r>
          </a:p>
        </p:txBody>
      </p:sp>
      <p:sp>
        <p:nvSpPr>
          <p:cNvPr id="65548" name="Rectangle 12"/>
          <p:cNvSpPr>
            <a:spLocks noChangeArrowheads="1"/>
          </p:cNvSpPr>
          <p:nvPr/>
        </p:nvSpPr>
        <p:spPr bwMode="auto">
          <a:xfrm>
            <a:off x="33338" y="898525"/>
            <a:ext cx="2800350" cy="641350"/>
          </a:xfrm>
          <a:prstGeom prst="rect">
            <a:avLst/>
          </a:prstGeom>
          <a:noFill/>
          <a:ln w="19050">
            <a:noFill/>
            <a:miter lim="800000"/>
            <a:headEnd/>
            <a:tailEnd/>
          </a:ln>
          <a:effectLst/>
        </p:spPr>
        <p:txBody>
          <a:bodyPr wrap="none">
            <a:spAutoFit/>
          </a:bodyPr>
          <a:lstStyle/>
          <a:p>
            <a:pPr eaLnBrk="1" hangingPunct="1"/>
            <a:r>
              <a:rPr lang="en-US" sz="1800" b="1"/>
              <a:t>Married women working</a:t>
            </a:r>
          </a:p>
          <a:p>
            <a:pPr eaLnBrk="1" hangingPunct="1"/>
            <a:r>
              <a:rPr lang="en-US" sz="1800" b="1"/>
              <a:t>outside the home</a:t>
            </a:r>
          </a:p>
        </p:txBody>
      </p:sp>
      <p:sp>
        <p:nvSpPr>
          <p:cNvPr id="65549" name="Rectangle 13"/>
          <p:cNvSpPr>
            <a:spLocks noChangeArrowheads="1"/>
          </p:cNvSpPr>
          <p:nvPr/>
        </p:nvSpPr>
        <p:spPr bwMode="auto">
          <a:xfrm>
            <a:off x="914400" y="80963"/>
            <a:ext cx="1898650" cy="366712"/>
          </a:xfrm>
          <a:prstGeom prst="rect">
            <a:avLst/>
          </a:prstGeom>
          <a:noFill/>
          <a:ln w="19050">
            <a:noFill/>
            <a:miter lim="800000"/>
            <a:headEnd/>
            <a:tailEnd/>
          </a:ln>
          <a:effectLst/>
        </p:spPr>
        <p:txBody>
          <a:bodyPr wrap="none">
            <a:spAutoFit/>
          </a:bodyPr>
          <a:lstStyle/>
          <a:p>
            <a:pPr eaLnBrk="1" hangingPunct="1"/>
            <a:r>
              <a:rPr lang="en-US" sz="1800" b="1"/>
              <a:t>Life expectancy</a:t>
            </a:r>
          </a:p>
        </p:txBody>
      </p:sp>
      <p:sp>
        <p:nvSpPr>
          <p:cNvPr id="65550" name="Rectangle 14"/>
          <p:cNvSpPr>
            <a:spLocks noChangeArrowheads="1"/>
          </p:cNvSpPr>
          <p:nvPr/>
        </p:nvSpPr>
        <p:spPr bwMode="auto">
          <a:xfrm>
            <a:off x="3473450" y="5757863"/>
            <a:ext cx="501650" cy="366712"/>
          </a:xfrm>
          <a:prstGeom prst="rect">
            <a:avLst/>
          </a:prstGeom>
          <a:noFill/>
          <a:ln w="19050">
            <a:noFill/>
            <a:miter lim="800000"/>
            <a:headEnd/>
            <a:tailEnd/>
          </a:ln>
          <a:effectLst/>
        </p:spPr>
        <p:txBody>
          <a:bodyPr wrap="none">
            <a:spAutoFit/>
          </a:bodyPr>
          <a:lstStyle/>
          <a:p>
            <a:pPr eaLnBrk="1" hangingPunct="1"/>
            <a:r>
              <a:rPr lang="en-US" sz="1800" b="1"/>
              <a:t>1.2</a:t>
            </a:r>
          </a:p>
        </p:txBody>
      </p:sp>
      <p:sp>
        <p:nvSpPr>
          <p:cNvPr id="65551" name="Rectangle 15"/>
          <p:cNvSpPr>
            <a:spLocks noChangeArrowheads="1"/>
          </p:cNvSpPr>
          <p:nvPr/>
        </p:nvSpPr>
        <p:spPr bwMode="auto">
          <a:xfrm>
            <a:off x="5995988" y="5995988"/>
            <a:ext cx="501650" cy="366712"/>
          </a:xfrm>
          <a:prstGeom prst="rect">
            <a:avLst/>
          </a:prstGeom>
          <a:noFill/>
          <a:ln w="19050">
            <a:noFill/>
            <a:miter lim="800000"/>
            <a:headEnd/>
            <a:tailEnd/>
          </a:ln>
          <a:effectLst/>
        </p:spPr>
        <p:txBody>
          <a:bodyPr wrap="none">
            <a:spAutoFit/>
          </a:bodyPr>
          <a:lstStyle/>
          <a:p>
            <a:pPr eaLnBrk="1" hangingPunct="1"/>
            <a:r>
              <a:rPr lang="en-US" sz="1800" b="1"/>
              <a:t>5.8</a:t>
            </a:r>
          </a:p>
        </p:txBody>
      </p:sp>
      <p:sp>
        <p:nvSpPr>
          <p:cNvPr id="65552" name="Rectangle 16"/>
          <p:cNvSpPr>
            <a:spLocks noChangeArrowheads="1"/>
          </p:cNvSpPr>
          <p:nvPr/>
        </p:nvSpPr>
        <p:spPr bwMode="auto">
          <a:xfrm>
            <a:off x="5562600" y="5181600"/>
            <a:ext cx="565150" cy="366713"/>
          </a:xfrm>
          <a:prstGeom prst="rect">
            <a:avLst/>
          </a:prstGeom>
          <a:noFill/>
          <a:ln w="19050">
            <a:noFill/>
            <a:miter lim="800000"/>
            <a:headEnd/>
            <a:tailEnd/>
          </a:ln>
          <a:effectLst/>
        </p:spPr>
        <p:txBody>
          <a:bodyPr wrap="none">
            <a:spAutoFit/>
          </a:bodyPr>
          <a:lstStyle/>
          <a:p>
            <a:pPr eaLnBrk="1" hangingPunct="1"/>
            <a:r>
              <a:rPr lang="en-US" sz="1800" b="1"/>
              <a:t>$15</a:t>
            </a:r>
          </a:p>
        </p:txBody>
      </p:sp>
      <p:sp>
        <p:nvSpPr>
          <p:cNvPr id="65553" name="Rectangle 17"/>
          <p:cNvSpPr>
            <a:spLocks noChangeArrowheads="1"/>
          </p:cNvSpPr>
          <p:nvPr/>
        </p:nvSpPr>
        <p:spPr bwMode="auto">
          <a:xfrm>
            <a:off x="3373438" y="4946650"/>
            <a:ext cx="438150" cy="366713"/>
          </a:xfrm>
          <a:prstGeom prst="rect">
            <a:avLst/>
          </a:prstGeom>
          <a:noFill/>
          <a:ln w="19050">
            <a:noFill/>
            <a:miter lim="800000"/>
            <a:headEnd/>
            <a:tailEnd/>
          </a:ln>
          <a:effectLst/>
        </p:spPr>
        <p:txBody>
          <a:bodyPr wrap="none">
            <a:spAutoFit/>
          </a:bodyPr>
          <a:lstStyle/>
          <a:p>
            <a:pPr eaLnBrk="1" hangingPunct="1"/>
            <a:r>
              <a:rPr lang="en-US" sz="1800" b="1"/>
              <a:t>$3</a:t>
            </a:r>
          </a:p>
        </p:txBody>
      </p:sp>
      <p:sp>
        <p:nvSpPr>
          <p:cNvPr id="65554" name="Rectangle 18"/>
          <p:cNvSpPr>
            <a:spLocks noChangeArrowheads="1"/>
          </p:cNvSpPr>
          <p:nvPr/>
        </p:nvSpPr>
        <p:spPr bwMode="auto">
          <a:xfrm>
            <a:off x="5683250" y="4367213"/>
            <a:ext cx="641350" cy="366712"/>
          </a:xfrm>
          <a:prstGeom prst="rect">
            <a:avLst/>
          </a:prstGeom>
          <a:noFill/>
          <a:ln w="19050">
            <a:noFill/>
            <a:miter lim="800000"/>
            <a:headEnd/>
            <a:tailEnd/>
          </a:ln>
          <a:effectLst/>
        </p:spPr>
        <p:txBody>
          <a:bodyPr wrap="none">
            <a:spAutoFit/>
          </a:bodyPr>
          <a:lstStyle/>
          <a:p>
            <a:pPr eaLnBrk="1" hangingPunct="1"/>
            <a:r>
              <a:rPr lang="en-US" sz="1800" b="1"/>
              <a:t>52%</a:t>
            </a:r>
          </a:p>
        </p:txBody>
      </p:sp>
      <p:sp>
        <p:nvSpPr>
          <p:cNvPr id="65555" name="Rectangle 19"/>
          <p:cNvSpPr>
            <a:spLocks noChangeArrowheads="1"/>
          </p:cNvSpPr>
          <p:nvPr/>
        </p:nvSpPr>
        <p:spPr bwMode="auto">
          <a:xfrm>
            <a:off x="3360738" y="4125913"/>
            <a:ext cx="641350" cy="366712"/>
          </a:xfrm>
          <a:prstGeom prst="rect">
            <a:avLst/>
          </a:prstGeom>
          <a:noFill/>
          <a:ln w="19050">
            <a:noFill/>
            <a:miter lim="800000"/>
            <a:headEnd/>
            <a:tailEnd/>
          </a:ln>
          <a:effectLst/>
        </p:spPr>
        <p:txBody>
          <a:bodyPr wrap="none">
            <a:spAutoFit/>
          </a:bodyPr>
          <a:lstStyle/>
          <a:p>
            <a:pPr eaLnBrk="1" hangingPunct="1"/>
            <a:r>
              <a:rPr lang="en-US" sz="1800" b="1"/>
              <a:t>10%</a:t>
            </a:r>
          </a:p>
        </p:txBody>
      </p:sp>
      <p:sp>
        <p:nvSpPr>
          <p:cNvPr id="65556" name="Rectangle 20"/>
          <p:cNvSpPr>
            <a:spLocks noChangeArrowheads="1"/>
          </p:cNvSpPr>
          <p:nvPr/>
        </p:nvSpPr>
        <p:spPr bwMode="auto">
          <a:xfrm>
            <a:off x="8234363" y="3573463"/>
            <a:ext cx="641350" cy="366712"/>
          </a:xfrm>
          <a:prstGeom prst="rect">
            <a:avLst/>
          </a:prstGeom>
          <a:noFill/>
          <a:ln w="19050">
            <a:noFill/>
            <a:miter lim="800000"/>
            <a:headEnd/>
            <a:tailEnd/>
          </a:ln>
          <a:effectLst/>
        </p:spPr>
        <p:txBody>
          <a:bodyPr wrap="none">
            <a:spAutoFit/>
          </a:bodyPr>
          <a:lstStyle/>
          <a:p>
            <a:pPr eaLnBrk="1" hangingPunct="1"/>
            <a:r>
              <a:rPr lang="en-US" sz="1800" b="1"/>
              <a:t>99%</a:t>
            </a:r>
          </a:p>
        </p:txBody>
      </p:sp>
      <p:sp>
        <p:nvSpPr>
          <p:cNvPr id="65557" name="Rectangle 21"/>
          <p:cNvSpPr>
            <a:spLocks noChangeArrowheads="1"/>
          </p:cNvSpPr>
          <p:nvPr/>
        </p:nvSpPr>
        <p:spPr bwMode="auto">
          <a:xfrm>
            <a:off x="2927350" y="3316288"/>
            <a:ext cx="514350" cy="366712"/>
          </a:xfrm>
          <a:prstGeom prst="rect">
            <a:avLst/>
          </a:prstGeom>
          <a:noFill/>
          <a:ln w="19050">
            <a:noFill/>
            <a:miter lim="800000"/>
            <a:headEnd/>
            <a:tailEnd/>
          </a:ln>
          <a:effectLst/>
        </p:spPr>
        <p:txBody>
          <a:bodyPr wrap="none">
            <a:spAutoFit/>
          </a:bodyPr>
          <a:lstStyle/>
          <a:p>
            <a:pPr eaLnBrk="1" hangingPunct="1"/>
            <a:r>
              <a:rPr lang="en-US" sz="1800" b="1"/>
              <a:t>2%</a:t>
            </a:r>
          </a:p>
        </p:txBody>
      </p:sp>
      <p:sp>
        <p:nvSpPr>
          <p:cNvPr id="65558" name="Rectangle 22"/>
          <p:cNvSpPr>
            <a:spLocks noChangeArrowheads="1"/>
          </p:cNvSpPr>
          <p:nvPr/>
        </p:nvSpPr>
        <p:spPr bwMode="auto">
          <a:xfrm>
            <a:off x="8197850" y="2743200"/>
            <a:ext cx="641350" cy="366713"/>
          </a:xfrm>
          <a:prstGeom prst="rect">
            <a:avLst/>
          </a:prstGeom>
          <a:noFill/>
          <a:ln w="19050">
            <a:noFill/>
            <a:miter lim="800000"/>
            <a:headEnd/>
            <a:tailEnd/>
          </a:ln>
          <a:effectLst/>
        </p:spPr>
        <p:txBody>
          <a:bodyPr wrap="none">
            <a:spAutoFit/>
          </a:bodyPr>
          <a:lstStyle/>
          <a:p>
            <a:pPr eaLnBrk="1" hangingPunct="1"/>
            <a:r>
              <a:rPr lang="en-US" sz="1800" b="1"/>
              <a:t>98%</a:t>
            </a:r>
          </a:p>
        </p:txBody>
      </p:sp>
      <p:sp>
        <p:nvSpPr>
          <p:cNvPr id="65559" name="Rectangle 23"/>
          <p:cNvSpPr>
            <a:spLocks noChangeArrowheads="1"/>
          </p:cNvSpPr>
          <p:nvPr/>
        </p:nvSpPr>
        <p:spPr bwMode="auto">
          <a:xfrm>
            <a:off x="3360738" y="2451100"/>
            <a:ext cx="641350" cy="366713"/>
          </a:xfrm>
          <a:prstGeom prst="rect">
            <a:avLst/>
          </a:prstGeom>
          <a:noFill/>
          <a:ln w="19050">
            <a:noFill/>
            <a:miter lim="800000"/>
            <a:headEnd/>
            <a:tailEnd/>
          </a:ln>
          <a:effectLst/>
        </p:spPr>
        <p:txBody>
          <a:bodyPr wrap="none">
            <a:spAutoFit/>
          </a:bodyPr>
          <a:lstStyle/>
          <a:p>
            <a:pPr eaLnBrk="1" hangingPunct="1"/>
            <a:r>
              <a:rPr lang="en-US" sz="1800" b="1"/>
              <a:t>10%</a:t>
            </a:r>
          </a:p>
        </p:txBody>
      </p:sp>
      <p:sp>
        <p:nvSpPr>
          <p:cNvPr id="65560" name="Rectangle 24"/>
          <p:cNvSpPr>
            <a:spLocks noChangeArrowheads="1"/>
          </p:cNvSpPr>
          <p:nvPr/>
        </p:nvSpPr>
        <p:spPr bwMode="auto">
          <a:xfrm>
            <a:off x="7367588" y="1905000"/>
            <a:ext cx="641350" cy="366713"/>
          </a:xfrm>
          <a:prstGeom prst="rect">
            <a:avLst/>
          </a:prstGeom>
          <a:noFill/>
          <a:ln w="19050">
            <a:noFill/>
            <a:miter lim="800000"/>
            <a:headEnd/>
            <a:tailEnd/>
          </a:ln>
          <a:effectLst/>
        </p:spPr>
        <p:txBody>
          <a:bodyPr wrap="none">
            <a:spAutoFit/>
          </a:bodyPr>
          <a:lstStyle/>
          <a:p>
            <a:pPr eaLnBrk="1" hangingPunct="1"/>
            <a:r>
              <a:rPr lang="en-US" sz="1800" b="1"/>
              <a:t>83%</a:t>
            </a:r>
          </a:p>
        </p:txBody>
      </p:sp>
      <p:sp>
        <p:nvSpPr>
          <p:cNvPr id="65561" name="Rectangle 25"/>
          <p:cNvSpPr>
            <a:spLocks noChangeArrowheads="1"/>
          </p:cNvSpPr>
          <p:nvPr/>
        </p:nvSpPr>
        <p:spPr bwMode="auto">
          <a:xfrm>
            <a:off x="3654425" y="1600200"/>
            <a:ext cx="641350" cy="366713"/>
          </a:xfrm>
          <a:prstGeom prst="rect">
            <a:avLst/>
          </a:prstGeom>
          <a:noFill/>
          <a:ln w="19050">
            <a:noFill/>
            <a:miter lim="800000"/>
            <a:headEnd/>
            <a:tailEnd/>
          </a:ln>
          <a:effectLst/>
        </p:spPr>
        <p:txBody>
          <a:bodyPr wrap="none">
            <a:spAutoFit/>
          </a:bodyPr>
          <a:lstStyle/>
          <a:p>
            <a:pPr eaLnBrk="1" hangingPunct="1"/>
            <a:r>
              <a:rPr lang="en-US" sz="1800" b="1"/>
              <a:t>15%</a:t>
            </a:r>
          </a:p>
        </p:txBody>
      </p:sp>
      <p:sp>
        <p:nvSpPr>
          <p:cNvPr id="65562" name="Rectangle 26"/>
          <p:cNvSpPr>
            <a:spLocks noChangeArrowheads="1"/>
          </p:cNvSpPr>
          <p:nvPr/>
        </p:nvSpPr>
        <p:spPr bwMode="auto">
          <a:xfrm>
            <a:off x="7239000" y="1066800"/>
            <a:ext cx="641350" cy="366713"/>
          </a:xfrm>
          <a:prstGeom prst="rect">
            <a:avLst/>
          </a:prstGeom>
          <a:noFill/>
          <a:ln w="19050">
            <a:noFill/>
            <a:miter lim="800000"/>
            <a:headEnd/>
            <a:tailEnd/>
          </a:ln>
          <a:effectLst/>
        </p:spPr>
        <p:txBody>
          <a:bodyPr wrap="none">
            <a:spAutoFit/>
          </a:bodyPr>
          <a:lstStyle/>
          <a:p>
            <a:pPr eaLnBrk="1" hangingPunct="1"/>
            <a:r>
              <a:rPr lang="en-US" sz="1800" b="1"/>
              <a:t>81%</a:t>
            </a:r>
          </a:p>
        </p:txBody>
      </p:sp>
      <p:sp>
        <p:nvSpPr>
          <p:cNvPr id="65563" name="Rectangle 27"/>
          <p:cNvSpPr>
            <a:spLocks noChangeArrowheads="1"/>
          </p:cNvSpPr>
          <p:nvPr/>
        </p:nvSpPr>
        <p:spPr bwMode="auto">
          <a:xfrm>
            <a:off x="7483475" y="5053013"/>
            <a:ext cx="692150" cy="366712"/>
          </a:xfrm>
          <a:prstGeom prst="rect">
            <a:avLst/>
          </a:prstGeom>
          <a:noFill/>
          <a:ln w="19050">
            <a:noFill/>
            <a:miter lim="800000"/>
            <a:headEnd/>
            <a:tailEnd/>
          </a:ln>
          <a:effectLst/>
        </p:spPr>
        <p:txBody>
          <a:bodyPr wrap="none">
            <a:spAutoFit/>
          </a:bodyPr>
          <a:lstStyle/>
          <a:p>
            <a:pPr eaLnBrk="1" hangingPunct="1"/>
            <a:r>
              <a:rPr lang="en-US" sz="1800" b="1"/>
              <a:t>2000</a:t>
            </a:r>
          </a:p>
        </p:txBody>
      </p:sp>
      <p:sp>
        <p:nvSpPr>
          <p:cNvPr id="65564" name="Rectangle 28"/>
          <p:cNvSpPr>
            <a:spLocks noChangeArrowheads="1"/>
          </p:cNvSpPr>
          <p:nvPr/>
        </p:nvSpPr>
        <p:spPr bwMode="auto">
          <a:xfrm>
            <a:off x="7483475" y="4610100"/>
            <a:ext cx="692150" cy="366713"/>
          </a:xfrm>
          <a:prstGeom prst="rect">
            <a:avLst/>
          </a:prstGeom>
          <a:noFill/>
          <a:ln w="19050">
            <a:noFill/>
            <a:miter lim="800000"/>
            <a:headEnd/>
            <a:tailEnd/>
          </a:ln>
          <a:effectLst/>
        </p:spPr>
        <p:txBody>
          <a:bodyPr wrap="none">
            <a:spAutoFit/>
          </a:bodyPr>
          <a:lstStyle/>
          <a:p>
            <a:pPr eaLnBrk="1" hangingPunct="1"/>
            <a:r>
              <a:rPr lang="en-US" sz="1800" b="1"/>
              <a:t>1900</a:t>
            </a:r>
          </a:p>
        </p:txBody>
      </p:sp>
      <p:sp>
        <p:nvSpPr>
          <p:cNvPr id="65565" name="Rectangle 29"/>
          <p:cNvSpPr>
            <a:spLocks noChangeArrowheads="1"/>
          </p:cNvSpPr>
          <p:nvPr/>
        </p:nvSpPr>
        <p:spPr bwMode="auto">
          <a:xfrm>
            <a:off x="3268663" y="785813"/>
            <a:ext cx="514350" cy="366712"/>
          </a:xfrm>
          <a:prstGeom prst="rect">
            <a:avLst/>
          </a:prstGeom>
          <a:noFill/>
          <a:ln w="19050">
            <a:noFill/>
            <a:miter lim="800000"/>
            <a:headEnd/>
            <a:tailEnd/>
          </a:ln>
          <a:effectLst/>
        </p:spPr>
        <p:txBody>
          <a:bodyPr wrap="none">
            <a:spAutoFit/>
          </a:bodyPr>
          <a:lstStyle/>
          <a:p>
            <a:pPr eaLnBrk="1" hangingPunct="1"/>
            <a:r>
              <a:rPr lang="en-US" sz="1800" b="1"/>
              <a:t>8%</a:t>
            </a:r>
          </a:p>
        </p:txBody>
      </p:sp>
      <p:sp>
        <p:nvSpPr>
          <p:cNvPr id="65566" name="Rectangle 30"/>
          <p:cNvSpPr>
            <a:spLocks noChangeArrowheads="1"/>
          </p:cNvSpPr>
          <p:nvPr/>
        </p:nvSpPr>
        <p:spPr bwMode="auto">
          <a:xfrm>
            <a:off x="7038975" y="265113"/>
            <a:ext cx="1100138" cy="366712"/>
          </a:xfrm>
          <a:prstGeom prst="rect">
            <a:avLst/>
          </a:prstGeom>
          <a:noFill/>
          <a:ln w="19050">
            <a:noFill/>
            <a:miter lim="800000"/>
            <a:headEnd/>
            <a:tailEnd/>
          </a:ln>
          <a:effectLst/>
        </p:spPr>
        <p:txBody>
          <a:bodyPr wrap="none">
            <a:spAutoFit/>
          </a:bodyPr>
          <a:lstStyle/>
          <a:p>
            <a:pPr eaLnBrk="1" hangingPunct="1"/>
            <a:r>
              <a:rPr lang="en-US" sz="1800" b="1"/>
              <a:t>77 years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68263"/>
            <a:ext cx="8763000" cy="1531937"/>
          </a:xfrm>
        </p:spPr>
        <p:txBody>
          <a:bodyPr/>
          <a:lstStyle/>
          <a:p>
            <a:r>
              <a:rPr lang="en-US"/>
              <a:t>Factors Affecting Birth Rates and Fertility Rates</a:t>
            </a:r>
          </a:p>
        </p:txBody>
      </p:sp>
      <p:sp>
        <p:nvSpPr>
          <p:cNvPr id="67587" name="Rectangle 3"/>
          <p:cNvSpPr>
            <a:spLocks noGrp="1" noChangeArrowheads="1"/>
          </p:cNvSpPr>
          <p:nvPr>
            <p:ph type="body" idx="1"/>
          </p:nvPr>
        </p:nvSpPr>
        <p:spPr>
          <a:xfrm>
            <a:off x="228600" y="1752600"/>
            <a:ext cx="8734425" cy="4876800"/>
          </a:xfrm>
        </p:spPr>
        <p:txBody>
          <a:bodyPr/>
          <a:lstStyle/>
          <a:p>
            <a:r>
              <a:rPr lang="en-US"/>
              <a:t>The number of children women have is affected by:</a:t>
            </a:r>
          </a:p>
          <a:p>
            <a:pPr lvl="1"/>
            <a:r>
              <a:rPr lang="en-US"/>
              <a:t>The cost of raising and educating them.</a:t>
            </a:r>
          </a:p>
          <a:p>
            <a:pPr lvl="1"/>
            <a:r>
              <a:rPr lang="en-US"/>
              <a:t>Availability of pensions.</a:t>
            </a:r>
          </a:p>
          <a:p>
            <a:pPr lvl="1"/>
            <a:r>
              <a:rPr lang="en-US"/>
              <a:t>Urbanization.</a:t>
            </a:r>
          </a:p>
          <a:p>
            <a:pPr lvl="1"/>
            <a:r>
              <a:rPr lang="en-US"/>
              <a:t>Education and employment opportunities.</a:t>
            </a:r>
          </a:p>
          <a:p>
            <a:pPr lvl="1"/>
            <a:r>
              <a:rPr lang="en-US"/>
              <a:t>Infant deaths.</a:t>
            </a:r>
          </a:p>
          <a:p>
            <a:pPr lvl="1"/>
            <a:r>
              <a:rPr lang="en-US"/>
              <a:t>Marriage age.</a:t>
            </a:r>
          </a:p>
          <a:p>
            <a:pPr lvl="1"/>
            <a:r>
              <a:rPr lang="en-US"/>
              <a:t>Availability of contraception and abortion.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Factors Affecting Death Rates</a:t>
            </a:r>
          </a:p>
        </p:txBody>
      </p:sp>
      <p:sp>
        <p:nvSpPr>
          <p:cNvPr id="69635" name="Rectangle 3"/>
          <p:cNvSpPr>
            <a:spLocks noGrp="1" noChangeArrowheads="1"/>
          </p:cNvSpPr>
          <p:nvPr>
            <p:ph type="body" idx="1"/>
          </p:nvPr>
        </p:nvSpPr>
        <p:spPr>
          <a:xfrm>
            <a:off x="228600" y="1219200"/>
            <a:ext cx="8734425" cy="5257800"/>
          </a:xfrm>
        </p:spPr>
        <p:txBody>
          <a:bodyPr/>
          <a:lstStyle/>
          <a:p>
            <a:r>
              <a:rPr lang="en-US"/>
              <a:t>Death rates have declined because of:</a:t>
            </a:r>
          </a:p>
          <a:p>
            <a:pPr lvl="1"/>
            <a:r>
              <a:rPr lang="en-US"/>
              <a:t>Increased food supplies, better nutrition.</a:t>
            </a:r>
          </a:p>
          <a:p>
            <a:pPr lvl="1"/>
            <a:r>
              <a:rPr lang="en-US"/>
              <a:t>Advances in medicine.</a:t>
            </a:r>
          </a:p>
          <a:p>
            <a:pPr lvl="1"/>
            <a:r>
              <a:rPr lang="en-US"/>
              <a:t>Improved sanitation and personal hygiene.</a:t>
            </a:r>
          </a:p>
          <a:p>
            <a:pPr lvl="1"/>
            <a:r>
              <a:rPr lang="en-US"/>
              <a:t>Safer water supplies.</a:t>
            </a:r>
          </a:p>
          <a:p>
            <a:r>
              <a:rPr lang="en-US"/>
              <a:t>U.S. infant mortality is higher than it could be (ranked 46</a:t>
            </a:r>
            <a:r>
              <a:rPr lang="en-US" baseline="30000"/>
              <a:t>th</a:t>
            </a:r>
            <a:r>
              <a:rPr lang="en-US"/>
              <a:t> world-wide) due to:</a:t>
            </a:r>
          </a:p>
          <a:p>
            <a:pPr lvl="1"/>
            <a:r>
              <a:rPr lang="en-US"/>
              <a:t>Inadequate pre- and post-natal care for poor.</a:t>
            </a:r>
          </a:p>
          <a:p>
            <a:pPr lvl="1"/>
            <a:r>
              <a:rPr lang="en-US"/>
              <a:t>Drug addiction.</a:t>
            </a:r>
          </a:p>
          <a:p>
            <a:pPr lvl="1"/>
            <a:r>
              <a:rPr lang="en-US"/>
              <a:t>High teenage birth rate.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1" descr="0908"/>
          <p:cNvPicPr>
            <a:picLocks noChangeAspect="1" noChangeArrowheads="1"/>
          </p:cNvPicPr>
          <p:nvPr/>
        </p:nvPicPr>
        <p:blipFill>
          <a:blip r:embed="rId3"/>
          <a:srcRect/>
          <a:stretch>
            <a:fillRect/>
          </a:stretch>
        </p:blipFill>
        <p:spPr bwMode="auto">
          <a:xfrm>
            <a:off x="304800" y="1371600"/>
            <a:ext cx="4622800" cy="3863975"/>
          </a:xfrm>
          <a:prstGeom prst="rect">
            <a:avLst/>
          </a:prstGeom>
          <a:noFill/>
          <a:ln w="9525">
            <a:noFill/>
            <a:miter lim="800000"/>
            <a:headEnd/>
            <a:tailEnd/>
          </a:ln>
          <a:effectLst/>
        </p:spPr>
      </p:pic>
      <p:sp>
        <p:nvSpPr>
          <p:cNvPr id="71683" name="Rectangle 3"/>
          <p:cNvSpPr>
            <a:spLocks noGrp="1" noChangeArrowheads="1"/>
          </p:cNvSpPr>
          <p:nvPr>
            <p:ph type="title"/>
          </p:nvPr>
        </p:nvSpPr>
        <p:spPr/>
        <p:txBody>
          <a:bodyPr/>
          <a:lstStyle/>
          <a:p>
            <a:r>
              <a:rPr lang="en-US"/>
              <a:t>Case Study: U.S. Immigration</a:t>
            </a:r>
          </a:p>
        </p:txBody>
      </p:sp>
      <p:sp>
        <p:nvSpPr>
          <p:cNvPr id="71684" name="Rectangle 4"/>
          <p:cNvSpPr>
            <a:spLocks noGrp="1" noChangeArrowheads="1"/>
          </p:cNvSpPr>
          <p:nvPr>
            <p:ph type="body" idx="1"/>
          </p:nvPr>
        </p:nvSpPr>
        <p:spPr>
          <a:xfrm>
            <a:off x="5181600" y="1371600"/>
            <a:ext cx="3781425" cy="5257800"/>
          </a:xfrm>
        </p:spPr>
        <p:txBody>
          <a:bodyPr/>
          <a:lstStyle/>
          <a:p>
            <a:r>
              <a:rPr lang="en-US"/>
              <a:t>Since 1820, the U.S. has admitted almost twice as many immigrants and refugees as all other countries combined.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0908"/>
          <p:cNvPicPr>
            <a:picLocks noChangeAspect="1" noChangeArrowheads="1"/>
          </p:cNvPicPr>
          <p:nvPr/>
        </p:nvPicPr>
        <p:blipFill>
          <a:blip r:embed="rId3"/>
          <a:srcRect/>
          <a:stretch>
            <a:fillRect/>
          </a:stretch>
        </p:blipFill>
        <p:spPr bwMode="auto">
          <a:xfrm>
            <a:off x="879475" y="-14288"/>
            <a:ext cx="7786688" cy="6376988"/>
          </a:xfrm>
          <a:prstGeom prst="rect">
            <a:avLst/>
          </a:prstGeom>
          <a:noFill/>
        </p:spPr>
      </p:pic>
      <p:sp>
        <p:nvSpPr>
          <p:cNvPr id="73731" name="Rectangle 3" hidden="1"/>
          <p:cNvSpPr>
            <a:spLocks noGrp="1" noChangeArrowheads="1"/>
          </p:cNvSpPr>
          <p:nvPr>
            <p:ph type="title"/>
          </p:nvPr>
        </p:nvSpPr>
        <p:spPr/>
        <p:txBody>
          <a:bodyPr/>
          <a:lstStyle/>
          <a:p>
            <a:endParaRPr lang="en-US"/>
          </a:p>
        </p:txBody>
      </p:sp>
      <p:sp>
        <p:nvSpPr>
          <p:cNvPr id="73733" name="Rectangle 5"/>
          <p:cNvSpPr>
            <a:spLocks noChangeArrowheads="1"/>
          </p:cNvSpPr>
          <p:nvPr/>
        </p:nvSpPr>
        <p:spPr bwMode="auto">
          <a:xfrm>
            <a:off x="4876800" y="1628775"/>
            <a:ext cx="692150" cy="366713"/>
          </a:xfrm>
          <a:prstGeom prst="rect">
            <a:avLst/>
          </a:prstGeom>
          <a:noFill/>
          <a:ln w="9525">
            <a:noFill/>
            <a:miter lim="800000"/>
            <a:headEnd/>
            <a:tailEnd/>
          </a:ln>
          <a:effectLst/>
        </p:spPr>
        <p:txBody>
          <a:bodyPr wrap="none">
            <a:spAutoFit/>
          </a:bodyPr>
          <a:lstStyle/>
          <a:p>
            <a:pPr eaLnBrk="1" hangingPunct="1"/>
            <a:r>
              <a:rPr lang="en-US" sz="1800" b="1"/>
              <a:t>1907</a:t>
            </a:r>
          </a:p>
        </p:txBody>
      </p:sp>
      <p:sp>
        <p:nvSpPr>
          <p:cNvPr id="73734" name="Rectangle 6"/>
          <p:cNvSpPr>
            <a:spLocks noChangeArrowheads="1"/>
          </p:cNvSpPr>
          <p:nvPr/>
        </p:nvSpPr>
        <p:spPr bwMode="auto">
          <a:xfrm>
            <a:off x="4572000" y="6324600"/>
            <a:ext cx="679450" cy="366713"/>
          </a:xfrm>
          <a:prstGeom prst="rect">
            <a:avLst/>
          </a:prstGeom>
          <a:noFill/>
          <a:ln w="19050">
            <a:noFill/>
            <a:miter lim="800000"/>
            <a:headEnd/>
            <a:tailEnd/>
          </a:ln>
          <a:effectLst/>
        </p:spPr>
        <p:txBody>
          <a:bodyPr wrap="none">
            <a:spAutoFit/>
          </a:bodyPr>
          <a:lstStyle/>
          <a:p>
            <a:pPr eaLnBrk="1" hangingPunct="1"/>
            <a:r>
              <a:rPr lang="en-US" sz="1800" b="1"/>
              <a:t>Year</a:t>
            </a:r>
          </a:p>
        </p:txBody>
      </p:sp>
      <p:sp>
        <p:nvSpPr>
          <p:cNvPr id="73735" name="Rectangle 7"/>
          <p:cNvSpPr>
            <a:spLocks noChangeArrowheads="1"/>
          </p:cNvSpPr>
          <p:nvPr/>
        </p:nvSpPr>
        <p:spPr bwMode="auto">
          <a:xfrm rot="-5400000">
            <a:off x="-1626393" y="2769393"/>
            <a:ext cx="4578350" cy="366713"/>
          </a:xfrm>
          <a:prstGeom prst="rect">
            <a:avLst/>
          </a:prstGeom>
          <a:noFill/>
          <a:ln w="19050">
            <a:noFill/>
            <a:miter lim="800000"/>
            <a:headEnd/>
            <a:tailEnd/>
          </a:ln>
          <a:effectLst/>
        </p:spPr>
        <p:txBody>
          <a:bodyPr wrap="none">
            <a:spAutoFit/>
          </a:bodyPr>
          <a:lstStyle/>
          <a:p>
            <a:pPr eaLnBrk="1" hangingPunct="1"/>
            <a:r>
              <a:rPr lang="en-US" sz="1800" b="1"/>
              <a:t>Number of legal immigrants (thousands)</a:t>
            </a:r>
          </a:p>
        </p:txBody>
      </p:sp>
      <p:sp>
        <p:nvSpPr>
          <p:cNvPr id="73736" name="Rectangle 8"/>
          <p:cNvSpPr>
            <a:spLocks noChangeArrowheads="1"/>
          </p:cNvSpPr>
          <p:nvPr/>
        </p:nvSpPr>
        <p:spPr bwMode="auto">
          <a:xfrm>
            <a:off x="5181600" y="2362200"/>
            <a:ext cx="1492250" cy="915988"/>
          </a:xfrm>
          <a:prstGeom prst="rect">
            <a:avLst/>
          </a:prstGeom>
          <a:noFill/>
          <a:ln w="19050">
            <a:noFill/>
            <a:miter lim="800000"/>
            <a:headEnd/>
            <a:tailEnd/>
          </a:ln>
          <a:effectLst/>
        </p:spPr>
        <p:txBody>
          <a:bodyPr wrap="none">
            <a:spAutoFit/>
          </a:bodyPr>
          <a:lstStyle/>
          <a:p>
            <a:pPr eaLnBrk="1" hangingPunct="1"/>
            <a:r>
              <a:rPr lang="en-US" sz="1800" b="1"/>
              <a:t>New laws</a:t>
            </a:r>
          </a:p>
          <a:p>
            <a:pPr eaLnBrk="1" hangingPunct="1"/>
            <a:r>
              <a:rPr lang="en-US" sz="1800" b="1"/>
              <a:t>restrict</a:t>
            </a:r>
          </a:p>
          <a:p>
            <a:pPr eaLnBrk="1" hangingPunct="1"/>
            <a:r>
              <a:rPr lang="en-US" sz="1800" b="1"/>
              <a:t>Immigration</a:t>
            </a:r>
          </a:p>
        </p:txBody>
      </p:sp>
      <p:sp>
        <p:nvSpPr>
          <p:cNvPr id="73737" name="Rectangle 9"/>
          <p:cNvSpPr>
            <a:spLocks noChangeArrowheads="1"/>
          </p:cNvSpPr>
          <p:nvPr/>
        </p:nvSpPr>
        <p:spPr bwMode="auto">
          <a:xfrm>
            <a:off x="5175250" y="1981200"/>
            <a:ext cx="692150" cy="366713"/>
          </a:xfrm>
          <a:prstGeom prst="rect">
            <a:avLst/>
          </a:prstGeom>
          <a:noFill/>
          <a:ln w="19050">
            <a:noFill/>
            <a:miter lim="800000"/>
            <a:headEnd/>
            <a:tailEnd/>
          </a:ln>
          <a:effectLst/>
        </p:spPr>
        <p:txBody>
          <a:bodyPr wrap="none">
            <a:spAutoFit/>
          </a:bodyPr>
          <a:lstStyle/>
          <a:p>
            <a:pPr eaLnBrk="1" hangingPunct="1"/>
            <a:r>
              <a:rPr lang="en-US" sz="1800" b="1"/>
              <a:t>1914</a:t>
            </a:r>
          </a:p>
        </p:txBody>
      </p:sp>
      <p:sp>
        <p:nvSpPr>
          <p:cNvPr id="73738" name="Rectangle 10"/>
          <p:cNvSpPr>
            <a:spLocks noChangeArrowheads="1"/>
          </p:cNvSpPr>
          <p:nvPr/>
        </p:nvSpPr>
        <p:spPr bwMode="auto">
          <a:xfrm>
            <a:off x="5334000" y="3810000"/>
            <a:ext cx="1428750" cy="641350"/>
          </a:xfrm>
          <a:prstGeom prst="rect">
            <a:avLst/>
          </a:prstGeom>
          <a:noFill/>
          <a:ln w="19050">
            <a:noFill/>
            <a:miter lim="800000"/>
            <a:headEnd/>
            <a:tailEnd/>
          </a:ln>
          <a:effectLst/>
        </p:spPr>
        <p:txBody>
          <a:bodyPr wrap="none">
            <a:spAutoFit/>
          </a:bodyPr>
          <a:lstStyle/>
          <a:p>
            <a:pPr eaLnBrk="1" hangingPunct="1"/>
            <a:r>
              <a:rPr lang="en-US" sz="1800" b="1"/>
              <a:t>Great</a:t>
            </a:r>
          </a:p>
          <a:p>
            <a:pPr eaLnBrk="1" hangingPunct="1"/>
            <a:r>
              <a:rPr lang="en-US" sz="1800" b="1"/>
              <a:t>Depression</a:t>
            </a:r>
          </a:p>
        </p:txBody>
      </p:sp>
      <p:sp>
        <p:nvSpPr>
          <p:cNvPr id="73739" name="Line 11"/>
          <p:cNvSpPr>
            <a:spLocks noChangeShapeType="1"/>
          </p:cNvSpPr>
          <p:nvPr/>
        </p:nvSpPr>
        <p:spPr bwMode="auto">
          <a:xfrm flipV="1">
            <a:off x="4648200" y="1905000"/>
            <a:ext cx="304800" cy="304800"/>
          </a:xfrm>
          <a:prstGeom prst="line">
            <a:avLst/>
          </a:prstGeom>
          <a:noFill/>
          <a:ln w="19050">
            <a:solidFill>
              <a:schemeClr val="tx1"/>
            </a:solidFill>
            <a:round/>
            <a:headEnd/>
            <a:tailEnd/>
          </a:ln>
          <a:effectLst/>
        </p:spPr>
        <p:txBody>
          <a:bodyPr wrap="none" anchor="ctr"/>
          <a:lstStyle/>
          <a:p>
            <a:endParaRPr lang="en-US"/>
          </a:p>
        </p:txBody>
      </p:sp>
      <p:sp>
        <p:nvSpPr>
          <p:cNvPr id="73740" name="Line 12"/>
          <p:cNvSpPr>
            <a:spLocks noChangeShapeType="1"/>
          </p:cNvSpPr>
          <p:nvPr/>
        </p:nvSpPr>
        <p:spPr bwMode="auto">
          <a:xfrm flipV="1">
            <a:off x="4876800" y="2209800"/>
            <a:ext cx="304800" cy="228600"/>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How Would You Vote?</a:t>
            </a:r>
          </a:p>
        </p:txBody>
      </p:sp>
      <p:sp>
        <p:nvSpPr>
          <p:cNvPr id="75779" name="Rectangle 3"/>
          <p:cNvSpPr>
            <a:spLocks noGrp="1" noChangeArrowheads="1"/>
          </p:cNvSpPr>
          <p:nvPr>
            <p:ph type="body" idx="1"/>
          </p:nvPr>
        </p:nvSpPr>
        <p:spPr/>
        <p:txBody>
          <a:bodyPr/>
          <a:lstStyle/>
          <a:p>
            <a:pPr>
              <a:buNone/>
            </a:pPr>
            <a:r>
              <a:rPr lang="en-US" sz="2800" dirty="0" smtClean="0"/>
              <a:t>Should </a:t>
            </a:r>
            <a:r>
              <a:rPr lang="en-US" sz="2800" dirty="0"/>
              <a:t>legal immigration into the United States (or the country where you live) be reduced?</a:t>
            </a:r>
          </a:p>
          <a:p>
            <a:pPr lvl="1"/>
            <a:r>
              <a:rPr lang="en-US" sz="2600" dirty="0"/>
              <a:t>a) Yes: Because of threats of terrorism and the burden on the economy, immigration should be reduced.</a:t>
            </a:r>
          </a:p>
          <a:p>
            <a:pPr lvl="1"/>
            <a:r>
              <a:rPr lang="en-US" sz="2600" dirty="0"/>
              <a:t>b) No. Humane efforts should be made to curtail illegal immigration, but our economy needs legal immigrants</a:t>
            </a:r>
            <a:r>
              <a:rPr lang="en-US" sz="2600" dirty="0" smtClean="0"/>
              <a:t>.</a:t>
            </a:r>
          </a:p>
          <a:p>
            <a:pPr lvl="1"/>
            <a:r>
              <a:rPr lang="en-US" sz="2600" dirty="0" smtClean="0"/>
              <a:t>c) Other. Explain</a:t>
            </a:r>
          </a:p>
          <a:p>
            <a:pPr lvl="1"/>
            <a:endParaRPr lang="en-US" sz="2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8600" y="68263"/>
            <a:ext cx="8763000" cy="1684337"/>
          </a:xfrm>
        </p:spPr>
        <p:txBody>
          <a:bodyPr/>
          <a:lstStyle/>
          <a:p>
            <a:r>
              <a:rPr lang="en-US"/>
              <a:t>POPULATION AGE STRUCTURE</a:t>
            </a:r>
          </a:p>
        </p:txBody>
      </p:sp>
      <p:sp>
        <p:nvSpPr>
          <p:cNvPr id="77827" name="Rectangle 3"/>
          <p:cNvSpPr>
            <a:spLocks noGrp="1" noChangeArrowheads="1"/>
          </p:cNvSpPr>
          <p:nvPr>
            <p:ph type="body" idx="1"/>
          </p:nvPr>
        </p:nvSpPr>
        <p:spPr>
          <a:xfrm>
            <a:off x="228600" y="1676400"/>
            <a:ext cx="8734425" cy="4953000"/>
          </a:xfrm>
        </p:spPr>
        <p:txBody>
          <a:bodyPr/>
          <a:lstStyle/>
          <a:p>
            <a:r>
              <a:rPr lang="en-US"/>
              <a:t>The number of people in young, middle, and older age groups determines how fast populations grow or decline.</a:t>
            </a:r>
          </a:p>
          <a:p>
            <a:r>
              <a:rPr lang="en-US"/>
              <a:t>The number of people younger than age 15 is the major factor determining a country’s population growth.</a:t>
            </a:r>
          </a:p>
          <a:p>
            <a:r>
              <a:rPr lang="en-US"/>
              <a:t>Changes in the distribution of a country’s age groups have long-lasting economic and social impacts.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Animation: Examples of Age Structure</a:t>
            </a:r>
          </a:p>
        </p:txBody>
      </p:sp>
      <p:sp>
        <p:nvSpPr>
          <p:cNvPr id="79876" name="Text Box 4">
            <a:hlinkClick r:id="rId3" action="ppaction://hlinkfile"/>
          </p:cNvPr>
          <p:cNvSpPr txBox="1">
            <a:spLocks noChangeArrowheads="1"/>
          </p:cNvSpPr>
          <p:nvPr/>
        </p:nvSpPr>
        <p:spPr bwMode="auto">
          <a:xfrm>
            <a:off x="3844925" y="5483225"/>
            <a:ext cx="1454150" cy="641350"/>
          </a:xfrm>
          <a:prstGeom prst="rect">
            <a:avLst/>
          </a:prstGeom>
          <a:gradFill rotWithShape="0">
            <a:gsLst>
              <a:gs pos="0">
                <a:srgbClr val="26BC12">
                  <a:gamma/>
                  <a:shade val="46275"/>
                  <a:invGamma/>
                </a:srgbClr>
              </a:gs>
              <a:gs pos="50000">
                <a:srgbClr val="26BC12"/>
              </a:gs>
              <a:gs pos="100000">
                <a:srgbClr val="26BC12">
                  <a:gamma/>
                  <a:shade val="46275"/>
                  <a:invGamma/>
                </a:srgbClr>
              </a:gs>
            </a:gsLst>
            <a:lin ang="5400000" scaled="1"/>
          </a:gradFill>
          <a:ln w="9525">
            <a:noFill/>
            <a:miter lim="800000"/>
            <a:headEnd/>
            <a:tailEnd/>
          </a:ln>
          <a:effectLst/>
        </p:spPr>
        <p:txBody>
          <a:bodyPr wrap="none" anchor="ctr">
            <a:spAutoFit/>
          </a:bodyPr>
          <a:lstStyle/>
          <a:p>
            <a:pPr algn="ctr"/>
            <a:r>
              <a:rPr lang="en-US" sz="1800" dirty="0"/>
              <a:t>PLAY</a:t>
            </a:r>
          </a:p>
          <a:p>
            <a:pPr algn="ctr"/>
            <a:r>
              <a:rPr lang="en-US" sz="1800" dirty="0"/>
              <a:t>ANIMATION</a:t>
            </a:r>
          </a:p>
        </p:txBody>
      </p:sp>
      <p:pic>
        <p:nvPicPr>
          <p:cNvPr id="79877" name="Picture 5" descr="age_by_country"/>
          <p:cNvPicPr>
            <a:picLocks noChangeAspect="1" noChangeArrowheads="1"/>
          </p:cNvPicPr>
          <p:nvPr/>
        </p:nvPicPr>
        <p:blipFill>
          <a:blip r:embed="rId4"/>
          <a:srcRect/>
          <a:stretch>
            <a:fillRect/>
          </a:stretch>
        </p:blipFill>
        <p:spPr bwMode="auto">
          <a:xfrm>
            <a:off x="1881188" y="2133600"/>
            <a:ext cx="5380037" cy="2590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1" descr="0909"/>
          <p:cNvPicPr>
            <a:picLocks noChangeAspect="1" noChangeArrowheads="1"/>
          </p:cNvPicPr>
          <p:nvPr/>
        </p:nvPicPr>
        <p:blipFill>
          <a:blip r:embed="rId3"/>
          <a:srcRect/>
          <a:stretch>
            <a:fillRect/>
          </a:stretch>
        </p:blipFill>
        <p:spPr bwMode="auto">
          <a:xfrm>
            <a:off x="88900" y="1295400"/>
            <a:ext cx="8964613" cy="3819525"/>
          </a:xfrm>
          <a:prstGeom prst="rect">
            <a:avLst/>
          </a:prstGeom>
          <a:noFill/>
          <a:ln w="9525">
            <a:noFill/>
            <a:miter lim="800000"/>
            <a:headEnd/>
            <a:tailEnd/>
          </a:ln>
          <a:effectLst/>
        </p:spPr>
      </p:pic>
      <p:sp>
        <p:nvSpPr>
          <p:cNvPr id="81923" name="Rectangle 3"/>
          <p:cNvSpPr>
            <a:spLocks noGrp="1" noChangeArrowheads="1"/>
          </p:cNvSpPr>
          <p:nvPr>
            <p:ph type="title"/>
          </p:nvPr>
        </p:nvSpPr>
        <p:spPr>
          <a:xfrm>
            <a:off x="228600" y="68263"/>
            <a:ext cx="8763000" cy="1684337"/>
          </a:xfrm>
        </p:spPr>
        <p:txBody>
          <a:bodyPr/>
          <a:lstStyle/>
          <a:p>
            <a:r>
              <a:rPr lang="en-US"/>
              <a:t>POPULATION AGE STRUCTURE</a:t>
            </a:r>
          </a:p>
        </p:txBody>
      </p:sp>
      <p:sp>
        <p:nvSpPr>
          <p:cNvPr id="81924" name="Rectangle 4"/>
          <p:cNvSpPr>
            <a:spLocks noGrp="1" noChangeArrowheads="1"/>
          </p:cNvSpPr>
          <p:nvPr>
            <p:ph type="body" idx="1"/>
          </p:nvPr>
        </p:nvSpPr>
        <p:spPr>
          <a:xfrm>
            <a:off x="228600" y="5181600"/>
            <a:ext cx="8734425" cy="1447800"/>
          </a:xfrm>
        </p:spPr>
        <p:txBody>
          <a:bodyPr/>
          <a:lstStyle/>
          <a:p>
            <a:pPr>
              <a:lnSpc>
                <a:spcPct val="90000"/>
              </a:lnSpc>
            </a:pPr>
            <a:r>
              <a:rPr lang="en-US"/>
              <a:t>Populations with a large proportion of its people in the preproductive ages 1-14 have a large potential for rapid population growth.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0909"/>
          <p:cNvPicPr>
            <a:picLocks noChangeAspect="1" noChangeArrowheads="1"/>
          </p:cNvPicPr>
          <p:nvPr/>
        </p:nvPicPr>
        <p:blipFill>
          <a:blip r:embed="rId3"/>
          <a:srcRect/>
          <a:stretch>
            <a:fillRect/>
          </a:stretch>
        </p:blipFill>
        <p:spPr bwMode="auto">
          <a:xfrm>
            <a:off x="88900" y="1527175"/>
            <a:ext cx="8966200" cy="3802063"/>
          </a:xfrm>
          <a:prstGeom prst="rect">
            <a:avLst/>
          </a:prstGeom>
          <a:noFill/>
        </p:spPr>
      </p:pic>
      <p:sp>
        <p:nvSpPr>
          <p:cNvPr id="83971" name="Rectangle 3" hidden="1"/>
          <p:cNvSpPr>
            <a:spLocks noGrp="1" noChangeArrowheads="1"/>
          </p:cNvSpPr>
          <p:nvPr>
            <p:ph type="title"/>
          </p:nvPr>
        </p:nvSpPr>
        <p:spPr/>
        <p:txBody>
          <a:bodyPr/>
          <a:lstStyle/>
          <a:p>
            <a:endParaRPr lang="en-US"/>
          </a:p>
        </p:txBody>
      </p:sp>
      <p:sp>
        <p:nvSpPr>
          <p:cNvPr id="83973" name="Rectangle 5"/>
          <p:cNvSpPr>
            <a:spLocks noChangeArrowheads="1"/>
          </p:cNvSpPr>
          <p:nvPr/>
        </p:nvSpPr>
        <p:spPr bwMode="auto">
          <a:xfrm>
            <a:off x="317500" y="4121150"/>
            <a:ext cx="2241550" cy="968375"/>
          </a:xfrm>
          <a:prstGeom prst="rect">
            <a:avLst/>
          </a:prstGeom>
          <a:noFill/>
          <a:ln w="19050">
            <a:noFill/>
            <a:miter lim="800000"/>
            <a:headEnd/>
            <a:tailEnd/>
          </a:ln>
          <a:effectLst/>
        </p:spPr>
        <p:txBody>
          <a:bodyPr wrap="none">
            <a:spAutoFit/>
          </a:bodyPr>
          <a:lstStyle/>
          <a:p>
            <a:pPr algn="ctr" eaLnBrk="1" hangingPunct="1">
              <a:lnSpc>
                <a:spcPct val="80000"/>
              </a:lnSpc>
            </a:pPr>
            <a:r>
              <a:rPr lang="en-US" sz="1800" b="1"/>
              <a:t>Expanding Rapidly</a:t>
            </a:r>
          </a:p>
          <a:p>
            <a:pPr algn="ctr" eaLnBrk="1" hangingPunct="1">
              <a:lnSpc>
                <a:spcPct val="80000"/>
              </a:lnSpc>
            </a:pPr>
            <a:r>
              <a:rPr lang="en-US" sz="1800"/>
              <a:t>Guatemala</a:t>
            </a:r>
          </a:p>
          <a:p>
            <a:pPr algn="ctr" eaLnBrk="1" hangingPunct="1">
              <a:lnSpc>
                <a:spcPct val="80000"/>
              </a:lnSpc>
            </a:pPr>
            <a:r>
              <a:rPr lang="en-US" sz="1800"/>
              <a:t>Nigeria</a:t>
            </a:r>
          </a:p>
          <a:p>
            <a:pPr algn="ctr" eaLnBrk="1" hangingPunct="1">
              <a:lnSpc>
                <a:spcPct val="80000"/>
              </a:lnSpc>
            </a:pPr>
            <a:r>
              <a:rPr lang="en-US" sz="1800"/>
              <a:t>Saudi Arabia</a:t>
            </a:r>
          </a:p>
        </p:txBody>
      </p:sp>
      <p:sp>
        <p:nvSpPr>
          <p:cNvPr id="83974" name="Rectangle 6"/>
          <p:cNvSpPr>
            <a:spLocks noChangeArrowheads="1"/>
          </p:cNvSpPr>
          <p:nvPr/>
        </p:nvSpPr>
        <p:spPr bwMode="auto">
          <a:xfrm>
            <a:off x="2832100" y="4125913"/>
            <a:ext cx="2139950" cy="968375"/>
          </a:xfrm>
          <a:prstGeom prst="rect">
            <a:avLst/>
          </a:prstGeom>
          <a:noFill/>
          <a:ln w="19050">
            <a:noFill/>
            <a:miter lim="800000"/>
            <a:headEnd/>
            <a:tailEnd/>
          </a:ln>
          <a:effectLst/>
        </p:spPr>
        <p:txBody>
          <a:bodyPr wrap="none">
            <a:spAutoFit/>
          </a:bodyPr>
          <a:lstStyle/>
          <a:p>
            <a:pPr algn="ctr" eaLnBrk="1" hangingPunct="1">
              <a:lnSpc>
                <a:spcPct val="80000"/>
              </a:lnSpc>
            </a:pPr>
            <a:r>
              <a:rPr lang="en-US" sz="1800" b="1"/>
              <a:t>Expanding Slowly</a:t>
            </a:r>
          </a:p>
          <a:p>
            <a:pPr algn="ctr" eaLnBrk="1" hangingPunct="1">
              <a:lnSpc>
                <a:spcPct val="80000"/>
              </a:lnSpc>
            </a:pPr>
            <a:r>
              <a:rPr lang="en-US" sz="1800"/>
              <a:t>United States</a:t>
            </a:r>
          </a:p>
          <a:p>
            <a:pPr algn="ctr" eaLnBrk="1" hangingPunct="1">
              <a:lnSpc>
                <a:spcPct val="80000"/>
              </a:lnSpc>
            </a:pPr>
            <a:r>
              <a:rPr lang="en-US" sz="1800"/>
              <a:t>Australia</a:t>
            </a:r>
          </a:p>
          <a:p>
            <a:pPr algn="ctr" eaLnBrk="1" hangingPunct="1">
              <a:lnSpc>
                <a:spcPct val="80000"/>
              </a:lnSpc>
            </a:pPr>
            <a:r>
              <a:rPr lang="en-US" sz="1800"/>
              <a:t>Canada</a:t>
            </a:r>
          </a:p>
        </p:txBody>
      </p:sp>
      <p:sp>
        <p:nvSpPr>
          <p:cNvPr id="83975" name="Rectangle 7"/>
          <p:cNvSpPr>
            <a:spLocks noChangeArrowheads="1"/>
          </p:cNvSpPr>
          <p:nvPr/>
        </p:nvSpPr>
        <p:spPr bwMode="auto">
          <a:xfrm>
            <a:off x="5394325" y="4143375"/>
            <a:ext cx="1035050" cy="968375"/>
          </a:xfrm>
          <a:prstGeom prst="rect">
            <a:avLst/>
          </a:prstGeom>
          <a:noFill/>
          <a:ln w="19050">
            <a:noFill/>
            <a:miter lim="800000"/>
            <a:headEnd/>
            <a:tailEnd/>
          </a:ln>
          <a:effectLst/>
        </p:spPr>
        <p:txBody>
          <a:bodyPr wrap="none">
            <a:spAutoFit/>
          </a:bodyPr>
          <a:lstStyle/>
          <a:p>
            <a:pPr algn="ctr" eaLnBrk="1" hangingPunct="1">
              <a:lnSpc>
                <a:spcPct val="80000"/>
              </a:lnSpc>
            </a:pPr>
            <a:r>
              <a:rPr lang="en-US" sz="1800" b="1"/>
              <a:t>Stable</a:t>
            </a:r>
          </a:p>
          <a:p>
            <a:pPr algn="ctr" eaLnBrk="1" hangingPunct="1">
              <a:lnSpc>
                <a:spcPct val="80000"/>
              </a:lnSpc>
            </a:pPr>
            <a:r>
              <a:rPr lang="en-US" sz="1800"/>
              <a:t>Spain</a:t>
            </a:r>
          </a:p>
          <a:p>
            <a:pPr algn="ctr" eaLnBrk="1" hangingPunct="1">
              <a:lnSpc>
                <a:spcPct val="80000"/>
              </a:lnSpc>
            </a:pPr>
            <a:r>
              <a:rPr lang="en-US" sz="1800"/>
              <a:t>Portugal</a:t>
            </a:r>
          </a:p>
          <a:p>
            <a:pPr algn="ctr" eaLnBrk="1" hangingPunct="1">
              <a:lnSpc>
                <a:spcPct val="80000"/>
              </a:lnSpc>
            </a:pPr>
            <a:r>
              <a:rPr lang="en-US" sz="1800"/>
              <a:t>Greece</a:t>
            </a:r>
          </a:p>
        </p:txBody>
      </p:sp>
      <p:sp>
        <p:nvSpPr>
          <p:cNvPr id="83976" name="Rectangle 8"/>
          <p:cNvSpPr>
            <a:spLocks noChangeArrowheads="1"/>
          </p:cNvSpPr>
          <p:nvPr/>
        </p:nvSpPr>
        <p:spPr bwMode="auto">
          <a:xfrm>
            <a:off x="7419975" y="4138613"/>
            <a:ext cx="1212850" cy="968375"/>
          </a:xfrm>
          <a:prstGeom prst="rect">
            <a:avLst/>
          </a:prstGeom>
          <a:noFill/>
          <a:ln w="19050">
            <a:noFill/>
            <a:miter lim="800000"/>
            <a:headEnd/>
            <a:tailEnd/>
          </a:ln>
          <a:effectLst/>
        </p:spPr>
        <p:txBody>
          <a:bodyPr wrap="none">
            <a:spAutoFit/>
          </a:bodyPr>
          <a:lstStyle/>
          <a:p>
            <a:pPr algn="ctr" eaLnBrk="1" hangingPunct="1">
              <a:lnSpc>
                <a:spcPct val="80000"/>
              </a:lnSpc>
            </a:pPr>
            <a:r>
              <a:rPr lang="en-US" sz="1800" b="1"/>
              <a:t>Declining</a:t>
            </a:r>
          </a:p>
          <a:p>
            <a:pPr algn="ctr" eaLnBrk="1" hangingPunct="1">
              <a:lnSpc>
                <a:spcPct val="80000"/>
              </a:lnSpc>
            </a:pPr>
            <a:r>
              <a:rPr lang="en-US" sz="1800"/>
              <a:t>Germany</a:t>
            </a:r>
          </a:p>
          <a:p>
            <a:pPr algn="ctr" eaLnBrk="1" hangingPunct="1">
              <a:lnSpc>
                <a:spcPct val="80000"/>
              </a:lnSpc>
            </a:pPr>
            <a:r>
              <a:rPr lang="en-US" sz="1800"/>
              <a:t>Bulgaria</a:t>
            </a:r>
          </a:p>
          <a:p>
            <a:pPr algn="ctr" eaLnBrk="1" hangingPunct="1">
              <a:lnSpc>
                <a:spcPct val="80000"/>
              </a:lnSpc>
            </a:pPr>
            <a:r>
              <a:rPr lang="en-US" sz="1800"/>
              <a:t>Italy</a:t>
            </a:r>
          </a:p>
        </p:txBody>
      </p:sp>
      <p:sp>
        <p:nvSpPr>
          <p:cNvPr id="83977" name="Rectangle 9"/>
          <p:cNvSpPr>
            <a:spLocks noChangeArrowheads="1"/>
          </p:cNvSpPr>
          <p:nvPr/>
        </p:nvSpPr>
        <p:spPr bwMode="auto">
          <a:xfrm>
            <a:off x="287338" y="4973638"/>
            <a:ext cx="2447925" cy="304800"/>
          </a:xfrm>
          <a:prstGeom prst="rect">
            <a:avLst/>
          </a:prstGeom>
          <a:noFill/>
          <a:ln w="19050">
            <a:noFill/>
            <a:miter lim="800000"/>
            <a:headEnd/>
            <a:tailEnd/>
          </a:ln>
          <a:effectLst/>
        </p:spPr>
        <p:txBody>
          <a:bodyPr wrap="none">
            <a:spAutoFit/>
          </a:bodyPr>
          <a:lstStyle/>
          <a:p>
            <a:pPr eaLnBrk="1" hangingPunct="1"/>
            <a:r>
              <a:rPr lang="en-US" sz="1400" b="1"/>
              <a:t>Prereproductive ages 0–14</a:t>
            </a:r>
          </a:p>
        </p:txBody>
      </p:sp>
      <p:sp>
        <p:nvSpPr>
          <p:cNvPr id="83978" name="Rectangle 10"/>
          <p:cNvSpPr>
            <a:spLocks noChangeArrowheads="1"/>
          </p:cNvSpPr>
          <p:nvPr/>
        </p:nvSpPr>
        <p:spPr bwMode="auto">
          <a:xfrm>
            <a:off x="2992438" y="4953000"/>
            <a:ext cx="2189162" cy="517525"/>
          </a:xfrm>
          <a:prstGeom prst="rect">
            <a:avLst/>
          </a:prstGeom>
          <a:noFill/>
          <a:ln w="19050">
            <a:noFill/>
            <a:miter lim="800000"/>
            <a:headEnd/>
            <a:tailEnd/>
          </a:ln>
          <a:effectLst/>
        </p:spPr>
        <p:txBody>
          <a:bodyPr>
            <a:spAutoFit/>
          </a:bodyPr>
          <a:lstStyle/>
          <a:p>
            <a:pPr eaLnBrk="1" hangingPunct="1"/>
            <a:r>
              <a:rPr lang="en-US" sz="1400" b="1"/>
              <a:t>Reproductive ages 15–44</a:t>
            </a:r>
          </a:p>
        </p:txBody>
      </p:sp>
      <p:sp>
        <p:nvSpPr>
          <p:cNvPr id="83979" name="Rectangle 11"/>
          <p:cNvSpPr>
            <a:spLocks noChangeArrowheads="1"/>
          </p:cNvSpPr>
          <p:nvPr/>
        </p:nvSpPr>
        <p:spPr bwMode="auto">
          <a:xfrm>
            <a:off x="5181600" y="4953000"/>
            <a:ext cx="2747963" cy="304800"/>
          </a:xfrm>
          <a:prstGeom prst="rect">
            <a:avLst/>
          </a:prstGeom>
          <a:noFill/>
          <a:ln w="19050">
            <a:noFill/>
            <a:miter lim="800000"/>
            <a:headEnd/>
            <a:tailEnd/>
          </a:ln>
          <a:effectLst/>
        </p:spPr>
        <p:txBody>
          <a:bodyPr wrap="none">
            <a:spAutoFit/>
          </a:bodyPr>
          <a:lstStyle/>
          <a:p>
            <a:pPr eaLnBrk="1" hangingPunct="1"/>
            <a:r>
              <a:rPr lang="en-US" sz="1400" b="1"/>
              <a:t>Postreproductive ages 45–85+</a:t>
            </a:r>
          </a:p>
        </p:txBody>
      </p:sp>
      <p:sp>
        <p:nvSpPr>
          <p:cNvPr id="83980" name="Rectangle 12"/>
          <p:cNvSpPr>
            <a:spLocks noChangeArrowheads="1"/>
          </p:cNvSpPr>
          <p:nvPr/>
        </p:nvSpPr>
        <p:spPr bwMode="auto">
          <a:xfrm>
            <a:off x="1604963" y="2149475"/>
            <a:ext cx="796925" cy="304800"/>
          </a:xfrm>
          <a:prstGeom prst="rect">
            <a:avLst/>
          </a:prstGeom>
          <a:noFill/>
          <a:ln w="19050">
            <a:noFill/>
            <a:miter lim="800000"/>
            <a:headEnd/>
            <a:tailEnd/>
          </a:ln>
          <a:effectLst/>
        </p:spPr>
        <p:txBody>
          <a:bodyPr wrap="none">
            <a:spAutoFit/>
          </a:bodyPr>
          <a:lstStyle/>
          <a:p>
            <a:pPr eaLnBrk="1" hangingPunct="1"/>
            <a:r>
              <a:rPr lang="en-US" sz="1400" b="1"/>
              <a:t>Female</a:t>
            </a:r>
          </a:p>
        </p:txBody>
      </p:sp>
      <p:sp>
        <p:nvSpPr>
          <p:cNvPr id="83981" name="Rectangle 13"/>
          <p:cNvSpPr>
            <a:spLocks noChangeArrowheads="1"/>
          </p:cNvSpPr>
          <p:nvPr/>
        </p:nvSpPr>
        <p:spPr bwMode="auto">
          <a:xfrm>
            <a:off x="646113" y="2149475"/>
            <a:ext cx="579437" cy="304800"/>
          </a:xfrm>
          <a:prstGeom prst="rect">
            <a:avLst/>
          </a:prstGeom>
          <a:noFill/>
          <a:ln w="19050">
            <a:noFill/>
            <a:miter lim="800000"/>
            <a:headEnd/>
            <a:tailEnd/>
          </a:ln>
          <a:effectLst/>
        </p:spPr>
        <p:txBody>
          <a:bodyPr wrap="none">
            <a:spAutoFit/>
          </a:bodyPr>
          <a:lstStyle/>
          <a:p>
            <a:pPr eaLnBrk="1" hangingPunct="1"/>
            <a:r>
              <a:rPr lang="en-US" sz="1400" b="1"/>
              <a:t>Male</a:t>
            </a:r>
          </a:p>
        </p:txBody>
      </p:sp>
      <p:sp>
        <p:nvSpPr>
          <p:cNvPr id="83982" name="Rectangle 14"/>
          <p:cNvSpPr>
            <a:spLocks noChangeArrowheads="1"/>
          </p:cNvSpPr>
          <p:nvPr/>
        </p:nvSpPr>
        <p:spPr bwMode="auto">
          <a:xfrm>
            <a:off x="3054350" y="2124075"/>
            <a:ext cx="579438" cy="304800"/>
          </a:xfrm>
          <a:prstGeom prst="rect">
            <a:avLst/>
          </a:prstGeom>
          <a:noFill/>
          <a:ln w="19050">
            <a:noFill/>
            <a:miter lim="800000"/>
            <a:headEnd/>
            <a:tailEnd/>
          </a:ln>
          <a:effectLst/>
        </p:spPr>
        <p:txBody>
          <a:bodyPr wrap="none">
            <a:spAutoFit/>
          </a:bodyPr>
          <a:lstStyle/>
          <a:p>
            <a:pPr eaLnBrk="1" hangingPunct="1"/>
            <a:r>
              <a:rPr lang="en-US" sz="1400" b="1"/>
              <a:t>Male</a:t>
            </a:r>
          </a:p>
        </p:txBody>
      </p:sp>
      <p:sp>
        <p:nvSpPr>
          <p:cNvPr id="83983" name="Rectangle 15"/>
          <p:cNvSpPr>
            <a:spLocks noChangeArrowheads="1"/>
          </p:cNvSpPr>
          <p:nvPr/>
        </p:nvSpPr>
        <p:spPr bwMode="auto">
          <a:xfrm>
            <a:off x="5021263" y="2128838"/>
            <a:ext cx="579437" cy="304800"/>
          </a:xfrm>
          <a:prstGeom prst="rect">
            <a:avLst/>
          </a:prstGeom>
          <a:noFill/>
          <a:ln w="19050">
            <a:noFill/>
            <a:miter lim="800000"/>
            <a:headEnd/>
            <a:tailEnd/>
          </a:ln>
          <a:effectLst/>
        </p:spPr>
        <p:txBody>
          <a:bodyPr wrap="none">
            <a:spAutoFit/>
          </a:bodyPr>
          <a:lstStyle/>
          <a:p>
            <a:pPr eaLnBrk="1" hangingPunct="1"/>
            <a:r>
              <a:rPr lang="en-US" sz="1400" b="1"/>
              <a:t>Male</a:t>
            </a:r>
          </a:p>
        </p:txBody>
      </p:sp>
      <p:sp>
        <p:nvSpPr>
          <p:cNvPr id="83984" name="Rectangle 16"/>
          <p:cNvSpPr>
            <a:spLocks noChangeArrowheads="1"/>
          </p:cNvSpPr>
          <p:nvPr/>
        </p:nvSpPr>
        <p:spPr bwMode="auto">
          <a:xfrm>
            <a:off x="6969125" y="2136775"/>
            <a:ext cx="579438" cy="304800"/>
          </a:xfrm>
          <a:prstGeom prst="rect">
            <a:avLst/>
          </a:prstGeom>
          <a:noFill/>
          <a:ln w="19050">
            <a:noFill/>
            <a:miter lim="800000"/>
            <a:headEnd/>
            <a:tailEnd/>
          </a:ln>
          <a:effectLst/>
        </p:spPr>
        <p:txBody>
          <a:bodyPr wrap="none">
            <a:spAutoFit/>
          </a:bodyPr>
          <a:lstStyle/>
          <a:p>
            <a:pPr eaLnBrk="1" hangingPunct="1"/>
            <a:r>
              <a:rPr lang="en-US" sz="1400" b="1"/>
              <a:t>Male</a:t>
            </a:r>
          </a:p>
        </p:txBody>
      </p:sp>
      <p:sp>
        <p:nvSpPr>
          <p:cNvPr id="83985" name="Rectangle 17"/>
          <p:cNvSpPr>
            <a:spLocks noChangeArrowheads="1"/>
          </p:cNvSpPr>
          <p:nvPr/>
        </p:nvSpPr>
        <p:spPr bwMode="auto">
          <a:xfrm>
            <a:off x="8426450" y="2133600"/>
            <a:ext cx="796925" cy="304800"/>
          </a:xfrm>
          <a:prstGeom prst="rect">
            <a:avLst/>
          </a:prstGeom>
          <a:noFill/>
          <a:ln w="19050">
            <a:noFill/>
            <a:miter lim="800000"/>
            <a:headEnd/>
            <a:tailEnd/>
          </a:ln>
          <a:effectLst/>
        </p:spPr>
        <p:txBody>
          <a:bodyPr wrap="none">
            <a:spAutoFit/>
          </a:bodyPr>
          <a:lstStyle/>
          <a:p>
            <a:pPr eaLnBrk="1" hangingPunct="1"/>
            <a:r>
              <a:rPr lang="en-US" sz="1400" b="1"/>
              <a:t>Female</a:t>
            </a:r>
          </a:p>
        </p:txBody>
      </p:sp>
      <p:sp>
        <p:nvSpPr>
          <p:cNvPr id="83986" name="Rectangle 18"/>
          <p:cNvSpPr>
            <a:spLocks noChangeArrowheads="1"/>
          </p:cNvSpPr>
          <p:nvPr/>
        </p:nvSpPr>
        <p:spPr bwMode="auto">
          <a:xfrm>
            <a:off x="6172200" y="2125663"/>
            <a:ext cx="796925" cy="304800"/>
          </a:xfrm>
          <a:prstGeom prst="rect">
            <a:avLst/>
          </a:prstGeom>
          <a:noFill/>
          <a:ln w="19050">
            <a:noFill/>
            <a:miter lim="800000"/>
            <a:headEnd/>
            <a:tailEnd/>
          </a:ln>
          <a:effectLst/>
        </p:spPr>
        <p:txBody>
          <a:bodyPr wrap="none">
            <a:spAutoFit/>
          </a:bodyPr>
          <a:lstStyle/>
          <a:p>
            <a:pPr eaLnBrk="1" hangingPunct="1"/>
            <a:r>
              <a:rPr lang="en-US" sz="1400" b="1"/>
              <a:t>Female</a:t>
            </a:r>
          </a:p>
        </p:txBody>
      </p:sp>
      <p:sp>
        <p:nvSpPr>
          <p:cNvPr id="83987" name="Rectangle 19"/>
          <p:cNvSpPr>
            <a:spLocks noChangeArrowheads="1"/>
          </p:cNvSpPr>
          <p:nvPr/>
        </p:nvSpPr>
        <p:spPr bwMode="auto">
          <a:xfrm>
            <a:off x="4098925" y="2125663"/>
            <a:ext cx="796925" cy="304800"/>
          </a:xfrm>
          <a:prstGeom prst="rect">
            <a:avLst/>
          </a:prstGeom>
          <a:noFill/>
          <a:ln w="19050">
            <a:noFill/>
            <a:miter lim="800000"/>
            <a:headEnd/>
            <a:tailEnd/>
          </a:ln>
          <a:effectLst/>
        </p:spPr>
        <p:txBody>
          <a:bodyPr wrap="none">
            <a:spAutoFit/>
          </a:bodyPr>
          <a:lstStyle/>
          <a:p>
            <a:pPr eaLnBrk="1" hangingPunct="1"/>
            <a:r>
              <a:rPr lang="en-US" sz="1400" b="1"/>
              <a:t>Female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152400"/>
            <a:ext cx="8763000" cy="1760538"/>
          </a:xfrm>
        </p:spPr>
        <p:txBody>
          <a:bodyPr/>
          <a:lstStyle/>
          <a:p>
            <a:r>
              <a:rPr lang="en-US"/>
              <a:t>Where Are We Headed?</a:t>
            </a:r>
          </a:p>
        </p:txBody>
      </p:sp>
      <p:sp>
        <p:nvSpPr>
          <p:cNvPr id="27651" name="Rectangle 3"/>
          <p:cNvSpPr>
            <a:spLocks noGrp="1" noChangeArrowheads="1"/>
          </p:cNvSpPr>
          <p:nvPr>
            <p:ph type="body" idx="1"/>
          </p:nvPr>
        </p:nvSpPr>
        <p:spPr>
          <a:xfrm>
            <a:off x="228600" y="1600200"/>
            <a:ext cx="8839200" cy="4191000"/>
          </a:xfrm>
        </p:spPr>
        <p:txBody>
          <a:bodyPr/>
          <a:lstStyle/>
          <a:p>
            <a:pPr>
              <a:lnSpc>
                <a:spcPct val="90000"/>
              </a:lnSpc>
            </a:pPr>
            <a:r>
              <a:rPr lang="en-US"/>
              <a:t>We do not know how long we can continue increasing the earth’s carrying capacity for humans.</a:t>
            </a:r>
          </a:p>
          <a:p>
            <a:pPr lvl="1">
              <a:lnSpc>
                <a:spcPct val="90000"/>
              </a:lnSpc>
            </a:pPr>
            <a:r>
              <a:rPr lang="en-US"/>
              <a:t>There are likely to be between 7.2-10.6 billion people on earth by 2050.</a:t>
            </a:r>
          </a:p>
          <a:p>
            <a:pPr lvl="1">
              <a:lnSpc>
                <a:spcPct val="90000"/>
              </a:lnSpc>
            </a:pPr>
            <a:r>
              <a:rPr lang="en-US"/>
              <a:t>97% of growth in developing countries living in acute poverty.</a:t>
            </a:r>
          </a:p>
          <a:p>
            <a:pPr lvl="1">
              <a:lnSpc>
                <a:spcPct val="90000"/>
              </a:lnSpc>
            </a:pPr>
            <a:r>
              <a:rPr lang="en-US"/>
              <a:t>What is the optimum sustainable population of the earth based on the cultural carrying capacity?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1" descr="0910"/>
          <p:cNvPicPr>
            <a:picLocks noChangeAspect="1" noChangeArrowheads="1"/>
          </p:cNvPicPr>
          <p:nvPr/>
        </p:nvPicPr>
        <p:blipFill>
          <a:blip r:embed="rId3"/>
          <a:srcRect/>
          <a:stretch>
            <a:fillRect/>
          </a:stretch>
        </p:blipFill>
        <p:spPr bwMode="auto">
          <a:xfrm>
            <a:off x="609600" y="1143000"/>
            <a:ext cx="2444750" cy="5473700"/>
          </a:xfrm>
          <a:prstGeom prst="rect">
            <a:avLst/>
          </a:prstGeom>
          <a:noFill/>
          <a:ln w="9525">
            <a:noFill/>
            <a:miter lim="800000"/>
            <a:headEnd/>
            <a:tailEnd/>
          </a:ln>
          <a:effectLst/>
        </p:spPr>
      </p:pic>
      <p:sp>
        <p:nvSpPr>
          <p:cNvPr id="86019" name="Rectangle 3"/>
          <p:cNvSpPr>
            <a:spLocks noGrp="1" noChangeArrowheads="1"/>
          </p:cNvSpPr>
          <p:nvPr>
            <p:ph type="title"/>
          </p:nvPr>
        </p:nvSpPr>
        <p:spPr>
          <a:xfrm>
            <a:off x="228600" y="-228600"/>
            <a:ext cx="8763000" cy="1684338"/>
          </a:xfrm>
        </p:spPr>
        <p:txBody>
          <a:bodyPr/>
          <a:lstStyle/>
          <a:p>
            <a:r>
              <a:rPr lang="en-US"/>
              <a:t>POPULATION AGE STRUCTURE</a:t>
            </a:r>
          </a:p>
        </p:txBody>
      </p:sp>
      <p:sp>
        <p:nvSpPr>
          <p:cNvPr id="86020" name="Rectangle 4"/>
          <p:cNvSpPr>
            <a:spLocks noGrp="1" noChangeArrowheads="1"/>
          </p:cNvSpPr>
          <p:nvPr>
            <p:ph type="body" idx="1"/>
          </p:nvPr>
        </p:nvSpPr>
        <p:spPr>
          <a:xfrm>
            <a:off x="3505200" y="1524000"/>
            <a:ext cx="5457825" cy="5105400"/>
          </a:xfrm>
        </p:spPr>
        <p:txBody>
          <a:bodyPr/>
          <a:lstStyle/>
          <a:p>
            <a:r>
              <a:rPr lang="en-US"/>
              <a:t>32% of the people in developing countries were under 15 years old in 2006 versus only 17% in developed countries.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0910a"/>
          <p:cNvPicPr>
            <a:picLocks noChangeAspect="1" noChangeArrowheads="1"/>
          </p:cNvPicPr>
          <p:nvPr/>
        </p:nvPicPr>
        <p:blipFill>
          <a:blip r:embed="rId3"/>
          <a:srcRect/>
          <a:stretch>
            <a:fillRect/>
          </a:stretch>
        </p:blipFill>
        <p:spPr bwMode="auto">
          <a:xfrm>
            <a:off x="1676400" y="457200"/>
            <a:ext cx="6248400" cy="5775325"/>
          </a:xfrm>
          <a:prstGeom prst="rect">
            <a:avLst/>
          </a:prstGeom>
          <a:noFill/>
        </p:spPr>
      </p:pic>
      <p:sp>
        <p:nvSpPr>
          <p:cNvPr id="90115" name="Rectangle 3" hidden="1"/>
          <p:cNvSpPr>
            <a:spLocks noGrp="1" noChangeArrowheads="1"/>
          </p:cNvSpPr>
          <p:nvPr>
            <p:ph type="title"/>
          </p:nvPr>
        </p:nvSpPr>
        <p:spPr/>
        <p:txBody>
          <a:bodyPr/>
          <a:lstStyle/>
          <a:p>
            <a:endParaRPr lang="en-US"/>
          </a:p>
        </p:txBody>
      </p:sp>
      <p:sp>
        <p:nvSpPr>
          <p:cNvPr id="90117" name="Rectangle 5"/>
          <p:cNvSpPr>
            <a:spLocks noChangeArrowheads="1"/>
          </p:cNvSpPr>
          <p:nvPr/>
        </p:nvSpPr>
        <p:spPr bwMode="auto">
          <a:xfrm>
            <a:off x="5715000" y="1219200"/>
            <a:ext cx="971550" cy="366713"/>
          </a:xfrm>
          <a:prstGeom prst="rect">
            <a:avLst/>
          </a:prstGeom>
          <a:noFill/>
          <a:ln w="9525">
            <a:noFill/>
            <a:miter lim="800000"/>
            <a:headEnd/>
            <a:tailEnd/>
          </a:ln>
          <a:effectLst/>
        </p:spPr>
        <p:txBody>
          <a:bodyPr wrap="none">
            <a:spAutoFit/>
          </a:bodyPr>
          <a:lstStyle/>
          <a:p>
            <a:pPr eaLnBrk="1" hangingPunct="1"/>
            <a:r>
              <a:rPr lang="en-US" sz="1800" b="1"/>
              <a:t>Female</a:t>
            </a:r>
          </a:p>
        </p:txBody>
      </p:sp>
      <p:sp>
        <p:nvSpPr>
          <p:cNvPr id="90118" name="Rectangle 6"/>
          <p:cNvSpPr>
            <a:spLocks noChangeArrowheads="1"/>
          </p:cNvSpPr>
          <p:nvPr/>
        </p:nvSpPr>
        <p:spPr bwMode="auto">
          <a:xfrm rot="-5400000">
            <a:off x="942182" y="2937668"/>
            <a:ext cx="615950" cy="366713"/>
          </a:xfrm>
          <a:prstGeom prst="rect">
            <a:avLst/>
          </a:prstGeom>
          <a:noFill/>
          <a:ln w="19050">
            <a:noFill/>
            <a:miter lim="800000"/>
            <a:headEnd/>
            <a:tailEnd/>
          </a:ln>
          <a:effectLst/>
        </p:spPr>
        <p:txBody>
          <a:bodyPr wrap="none">
            <a:spAutoFit/>
          </a:bodyPr>
          <a:lstStyle/>
          <a:p>
            <a:pPr eaLnBrk="1" hangingPunct="1"/>
            <a:r>
              <a:rPr lang="en-US" sz="1800" b="1"/>
              <a:t>Age</a:t>
            </a:r>
          </a:p>
        </p:txBody>
      </p:sp>
      <p:sp>
        <p:nvSpPr>
          <p:cNvPr id="90119" name="Rectangle 7"/>
          <p:cNvSpPr>
            <a:spLocks noChangeArrowheads="1"/>
          </p:cNvSpPr>
          <p:nvPr/>
        </p:nvSpPr>
        <p:spPr bwMode="auto">
          <a:xfrm>
            <a:off x="4038600" y="6324600"/>
            <a:ext cx="2444750" cy="366713"/>
          </a:xfrm>
          <a:prstGeom prst="rect">
            <a:avLst/>
          </a:prstGeom>
          <a:noFill/>
          <a:ln w="19050">
            <a:noFill/>
            <a:miter lim="800000"/>
            <a:headEnd/>
            <a:tailEnd/>
          </a:ln>
          <a:effectLst/>
        </p:spPr>
        <p:txBody>
          <a:bodyPr wrap="none">
            <a:spAutoFit/>
          </a:bodyPr>
          <a:lstStyle/>
          <a:p>
            <a:pPr eaLnBrk="1" hangingPunct="1"/>
            <a:r>
              <a:rPr lang="en-US" sz="1800" b="1"/>
              <a:t>Population (millions)</a:t>
            </a:r>
          </a:p>
        </p:txBody>
      </p:sp>
      <p:sp>
        <p:nvSpPr>
          <p:cNvPr id="90120" name="Rectangle 8"/>
          <p:cNvSpPr>
            <a:spLocks noChangeArrowheads="1"/>
          </p:cNvSpPr>
          <p:nvPr/>
        </p:nvSpPr>
        <p:spPr bwMode="auto">
          <a:xfrm>
            <a:off x="4191000" y="0"/>
            <a:ext cx="2470150" cy="366713"/>
          </a:xfrm>
          <a:prstGeom prst="rect">
            <a:avLst/>
          </a:prstGeom>
          <a:noFill/>
          <a:ln w="19050">
            <a:noFill/>
            <a:miter lim="800000"/>
            <a:headEnd/>
            <a:tailEnd/>
          </a:ln>
          <a:effectLst/>
        </p:spPr>
        <p:txBody>
          <a:bodyPr wrap="none">
            <a:spAutoFit/>
          </a:bodyPr>
          <a:lstStyle/>
          <a:p>
            <a:pPr eaLnBrk="1" hangingPunct="1"/>
            <a:r>
              <a:rPr lang="en-US" sz="1800" b="1" dirty="0"/>
              <a:t>Developed Countries</a:t>
            </a:r>
          </a:p>
        </p:txBody>
      </p:sp>
      <p:sp>
        <p:nvSpPr>
          <p:cNvPr id="90121" name="Rectangle 9"/>
          <p:cNvSpPr>
            <a:spLocks noChangeArrowheads="1"/>
          </p:cNvSpPr>
          <p:nvPr/>
        </p:nvSpPr>
        <p:spPr bwMode="auto">
          <a:xfrm>
            <a:off x="4367213" y="1211263"/>
            <a:ext cx="692150" cy="366712"/>
          </a:xfrm>
          <a:prstGeom prst="rect">
            <a:avLst/>
          </a:prstGeom>
          <a:noFill/>
          <a:ln w="19050">
            <a:noFill/>
            <a:miter lim="800000"/>
            <a:headEnd/>
            <a:tailEnd/>
          </a:ln>
          <a:effectLst/>
        </p:spPr>
        <p:txBody>
          <a:bodyPr wrap="none">
            <a:spAutoFit/>
          </a:bodyPr>
          <a:lstStyle/>
          <a:p>
            <a:pPr eaLnBrk="1" hangingPunct="1"/>
            <a:r>
              <a:rPr lang="en-US" sz="1800" b="1"/>
              <a:t>Male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0910b"/>
          <p:cNvPicPr>
            <a:picLocks noChangeAspect="1" noChangeArrowheads="1"/>
          </p:cNvPicPr>
          <p:nvPr/>
        </p:nvPicPr>
        <p:blipFill>
          <a:blip r:embed="rId3"/>
          <a:srcRect/>
          <a:stretch>
            <a:fillRect/>
          </a:stretch>
        </p:blipFill>
        <p:spPr bwMode="auto">
          <a:xfrm>
            <a:off x="1779588" y="565150"/>
            <a:ext cx="6078537" cy="5632450"/>
          </a:xfrm>
          <a:prstGeom prst="rect">
            <a:avLst/>
          </a:prstGeom>
          <a:noFill/>
        </p:spPr>
      </p:pic>
      <p:sp>
        <p:nvSpPr>
          <p:cNvPr id="94211" name="Rectangle 3" hidden="1"/>
          <p:cNvSpPr>
            <a:spLocks noGrp="1" noChangeArrowheads="1"/>
          </p:cNvSpPr>
          <p:nvPr>
            <p:ph type="title"/>
          </p:nvPr>
        </p:nvSpPr>
        <p:spPr/>
        <p:txBody>
          <a:bodyPr/>
          <a:lstStyle/>
          <a:p>
            <a:endParaRPr lang="en-US"/>
          </a:p>
        </p:txBody>
      </p:sp>
      <p:sp>
        <p:nvSpPr>
          <p:cNvPr id="94213" name="Rectangle 5"/>
          <p:cNvSpPr>
            <a:spLocks noChangeArrowheads="1"/>
          </p:cNvSpPr>
          <p:nvPr/>
        </p:nvSpPr>
        <p:spPr bwMode="auto">
          <a:xfrm>
            <a:off x="5715000" y="1219200"/>
            <a:ext cx="971550" cy="366713"/>
          </a:xfrm>
          <a:prstGeom prst="rect">
            <a:avLst/>
          </a:prstGeom>
          <a:noFill/>
          <a:ln w="9525">
            <a:noFill/>
            <a:miter lim="800000"/>
            <a:headEnd/>
            <a:tailEnd/>
          </a:ln>
          <a:effectLst/>
        </p:spPr>
        <p:txBody>
          <a:bodyPr wrap="none">
            <a:spAutoFit/>
          </a:bodyPr>
          <a:lstStyle/>
          <a:p>
            <a:pPr eaLnBrk="1" hangingPunct="1"/>
            <a:r>
              <a:rPr lang="en-US" sz="1800" b="1"/>
              <a:t>Female</a:t>
            </a:r>
          </a:p>
        </p:txBody>
      </p:sp>
      <p:sp>
        <p:nvSpPr>
          <p:cNvPr id="94214" name="Rectangle 6"/>
          <p:cNvSpPr>
            <a:spLocks noChangeArrowheads="1"/>
          </p:cNvSpPr>
          <p:nvPr/>
        </p:nvSpPr>
        <p:spPr bwMode="auto">
          <a:xfrm rot="-5400000">
            <a:off x="1018382" y="2937668"/>
            <a:ext cx="615950" cy="366713"/>
          </a:xfrm>
          <a:prstGeom prst="rect">
            <a:avLst/>
          </a:prstGeom>
          <a:noFill/>
          <a:ln w="19050">
            <a:noFill/>
            <a:miter lim="800000"/>
            <a:headEnd/>
            <a:tailEnd/>
          </a:ln>
          <a:effectLst/>
        </p:spPr>
        <p:txBody>
          <a:bodyPr wrap="none">
            <a:spAutoFit/>
          </a:bodyPr>
          <a:lstStyle/>
          <a:p>
            <a:pPr eaLnBrk="1" hangingPunct="1"/>
            <a:r>
              <a:rPr lang="en-US" sz="1800" b="1" dirty="0"/>
              <a:t>Age</a:t>
            </a:r>
          </a:p>
        </p:txBody>
      </p:sp>
      <p:sp>
        <p:nvSpPr>
          <p:cNvPr id="94215" name="Rectangle 7"/>
          <p:cNvSpPr>
            <a:spLocks noChangeArrowheads="1"/>
          </p:cNvSpPr>
          <p:nvPr/>
        </p:nvSpPr>
        <p:spPr bwMode="auto">
          <a:xfrm>
            <a:off x="4038600" y="6324600"/>
            <a:ext cx="2444750" cy="366713"/>
          </a:xfrm>
          <a:prstGeom prst="rect">
            <a:avLst/>
          </a:prstGeom>
          <a:noFill/>
          <a:ln w="19050">
            <a:noFill/>
            <a:miter lim="800000"/>
            <a:headEnd/>
            <a:tailEnd/>
          </a:ln>
          <a:effectLst/>
        </p:spPr>
        <p:txBody>
          <a:bodyPr wrap="none">
            <a:spAutoFit/>
          </a:bodyPr>
          <a:lstStyle/>
          <a:p>
            <a:pPr eaLnBrk="1" hangingPunct="1"/>
            <a:r>
              <a:rPr lang="en-US" sz="1800" b="1"/>
              <a:t>Population (millions)</a:t>
            </a:r>
          </a:p>
        </p:txBody>
      </p:sp>
      <p:sp>
        <p:nvSpPr>
          <p:cNvPr id="94216" name="Rectangle 8"/>
          <p:cNvSpPr>
            <a:spLocks noChangeArrowheads="1"/>
          </p:cNvSpPr>
          <p:nvPr/>
        </p:nvSpPr>
        <p:spPr bwMode="auto">
          <a:xfrm>
            <a:off x="4191000" y="0"/>
            <a:ext cx="2569934" cy="369332"/>
          </a:xfrm>
          <a:prstGeom prst="rect">
            <a:avLst/>
          </a:prstGeom>
          <a:noFill/>
          <a:ln w="19050">
            <a:noFill/>
            <a:miter lim="800000"/>
            <a:headEnd/>
            <a:tailEnd/>
          </a:ln>
          <a:effectLst/>
        </p:spPr>
        <p:txBody>
          <a:bodyPr wrap="none">
            <a:spAutoFit/>
          </a:bodyPr>
          <a:lstStyle/>
          <a:p>
            <a:pPr eaLnBrk="1" hangingPunct="1"/>
            <a:r>
              <a:rPr lang="en-US" sz="1800" b="1" dirty="0" smtClean="0"/>
              <a:t>Developing </a:t>
            </a:r>
            <a:r>
              <a:rPr lang="en-US" sz="1800" b="1" dirty="0"/>
              <a:t>Countries</a:t>
            </a:r>
          </a:p>
        </p:txBody>
      </p:sp>
      <p:sp>
        <p:nvSpPr>
          <p:cNvPr id="94217" name="Rectangle 9"/>
          <p:cNvSpPr>
            <a:spLocks noChangeArrowheads="1"/>
          </p:cNvSpPr>
          <p:nvPr/>
        </p:nvSpPr>
        <p:spPr bwMode="auto">
          <a:xfrm>
            <a:off x="4367213" y="1211263"/>
            <a:ext cx="692150" cy="366712"/>
          </a:xfrm>
          <a:prstGeom prst="rect">
            <a:avLst/>
          </a:prstGeom>
          <a:noFill/>
          <a:ln w="19050">
            <a:noFill/>
            <a:miter lim="800000"/>
            <a:headEnd/>
            <a:tailEnd/>
          </a:ln>
          <a:effectLst/>
        </p:spPr>
        <p:txBody>
          <a:bodyPr wrap="none">
            <a:spAutoFit/>
          </a:bodyPr>
          <a:lstStyle/>
          <a:p>
            <a:pPr eaLnBrk="1" hangingPunct="1"/>
            <a:r>
              <a:rPr lang="en-US" sz="1800" b="1"/>
              <a:t>Male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1" descr="0911"/>
          <p:cNvPicPr>
            <a:picLocks noChangeAspect="1" noChangeArrowheads="1"/>
          </p:cNvPicPr>
          <p:nvPr/>
        </p:nvPicPr>
        <p:blipFill>
          <a:blip r:embed="rId3"/>
          <a:srcRect/>
          <a:stretch>
            <a:fillRect/>
          </a:stretch>
        </p:blipFill>
        <p:spPr bwMode="auto">
          <a:xfrm>
            <a:off x="88900" y="1058863"/>
            <a:ext cx="8964613" cy="4159250"/>
          </a:xfrm>
          <a:prstGeom prst="rect">
            <a:avLst/>
          </a:prstGeom>
          <a:noFill/>
          <a:ln w="9525">
            <a:noFill/>
            <a:miter lim="800000"/>
            <a:headEnd/>
            <a:tailEnd/>
          </a:ln>
          <a:effectLst/>
        </p:spPr>
      </p:pic>
      <p:sp>
        <p:nvSpPr>
          <p:cNvPr id="96259" name="Rectangle 3"/>
          <p:cNvSpPr>
            <a:spLocks noGrp="1" noChangeArrowheads="1"/>
          </p:cNvSpPr>
          <p:nvPr>
            <p:ph type="title"/>
          </p:nvPr>
        </p:nvSpPr>
        <p:spPr>
          <a:xfrm>
            <a:off x="228600" y="-152400"/>
            <a:ext cx="8763000" cy="1684338"/>
          </a:xfrm>
        </p:spPr>
        <p:txBody>
          <a:bodyPr/>
          <a:lstStyle/>
          <a:p>
            <a:r>
              <a:rPr lang="en-US"/>
              <a:t>POPULATION AGE STRUCTURE</a:t>
            </a:r>
          </a:p>
        </p:txBody>
      </p:sp>
      <p:sp>
        <p:nvSpPr>
          <p:cNvPr id="96260" name="Rectangle 4"/>
          <p:cNvSpPr>
            <a:spLocks noGrp="1" noChangeArrowheads="1"/>
          </p:cNvSpPr>
          <p:nvPr>
            <p:ph type="body" idx="1"/>
          </p:nvPr>
        </p:nvSpPr>
        <p:spPr>
          <a:xfrm>
            <a:off x="228600" y="5181600"/>
            <a:ext cx="8734425" cy="1447800"/>
          </a:xfrm>
        </p:spPr>
        <p:txBody>
          <a:bodyPr/>
          <a:lstStyle/>
          <a:p>
            <a:pPr>
              <a:lnSpc>
                <a:spcPct val="90000"/>
              </a:lnSpc>
            </a:pPr>
            <a:r>
              <a:rPr lang="en-US"/>
              <a:t>Today, baby boomers make up nearly half of all adult Americans and dominate the populations demand for goods and services.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0911"/>
          <p:cNvPicPr>
            <a:picLocks noChangeAspect="1" noChangeArrowheads="1"/>
          </p:cNvPicPr>
          <p:nvPr/>
        </p:nvPicPr>
        <p:blipFill>
          <a:blip r:embed="rId3"/>
          <a:srcRect/>
          <a:stretch>
            <a:fillRect/>
          </a:stretch>
        </p:blipFill>
        <p:spPr bwMode="auto">
          <a:xfrm>
            <a:off x="88900" y="1347788"/>
            <a:ext cx="8966200" cy="4160837"/>
          </a:xfrm>
          <a:prstGeom prst="rect">
            <a:avLst/>
          </a:prstGeom>
          <a:noFill/>
        </p:spPr>
      </p:pic>
      <p:sp>
        <p:nvSpPr>
          <p:cNvPr id="98307" name="Rectangle 3" hidden="1"/>
          <p:cNvSpPr>
            <a:spLocks noGrp="1" noChangeArrowheads="1"/>
          </p:cNvSpPr>
          <p:nvPr>
            <p:ph type="title"/>
          </p:nvPr>
        </p:nvSpPr>
        <p:spPr/>
        <p:txBody>
          <a:bodyPr/>
          <a:lstStyle/>
          <a:p>
            <a:endParaRPr lang="en-US"/>
          </a:p>
        </p:txBody>
      </p:sp>
      <p:sp>
        <p:nvSpPr>
          <p:cNvPr id="98309" name="Rectangle 5"/>
          <p:cNvSpPr>
            <a:spLocks noChangeArrowheads="1"/>
          </p:cNvSpPr>
          <p:nvPr/>
        </p:nvSpPr>
        <p:spPr bwMode="auto">
          <a:xfrm>
            <a:off x="6569075" y="1784350"/>
            <a:ext cx="895350" cy="304800"/>
          </a:xfrm>
          <a:prstGeom prst="rect">
            <a:avLst/>
          </a:prstGeom>
          <a:noFill/>
          <a:ln w="9525">
            <a:noFill/>
            <a:miter lim="800000"/>
            <a:headEnd/>
            <a:tailEnd/>
          </a:ln>
          <a:effectLst/>
        </p:spPr>
        <p:txBody>
          <a:bodyPr wrap="none">
            <a:spAutoFit/>
          </a:bodyPr>
          <a:lstStyle/>
          <a:p>
            <a:pPr eaLnBrk="1" hangingPunct="1"/>
            <a:r>
              <a:rPr lang="en-US" sz="1400" b="1"/>
              <a:t>Females</a:t>
            </a:r>
          </a:p>
        </p:txBody>
      </p:sp>
      <p:sp>
        <p:nvSpPr>
          <p:cNvPr id="98310" name="Rectangle 6"/>
          <p:cNvSpPr>
            <a:spLocks noChangeArrowheads="1"/>
          </p:cNvSpPr>
          <p:nvPr/>
        </p:nvSpPr>
        <p:spPr bwMode="auto">
          <a:xfrm>
            <a:off x="8474075" y="1789113"/>
            <a:ext cx="677863" cy="304800"/>
          </a:xfrm>
          <a:prstGeom prst="rect">
            <a:avLst/>
          </a:prstGeom>
          <a:noFill/>
          <a:ln w="19050">
            <a:noFill/>
            <a:miter lim="800000"/>
            <a:headEnd/>
            <a:tailEnd/>
          </a:ln>
          <a:effectLst/>
        </p:spPr>
        <p:txBody>
          <a:bodyPr wrap="none">
            <a:spAutoFit/>
          </a:bodyPr>
          <a:lstStyle/>
          <a:p>
            <a:pPr eaLnBrk="1" hangingPunct="1"/>
            <a:r>
              <a:rPr lang="en-US" sz="1400" b="1"/>
              <a:t>Males</a:t>
            </a:r>
          </a:p>
        </p:txBody>
      </p:sp>
      <p:sp>
        <p:nvSpPr>
          <p:cNvPr id="98311" name="Rectangle 7"/>
          <p:cNvSpPr>
            <a:spLocks noChangeArrowheads="1"/>
          </p:cNvSpPr>
          <p:nvPr/>
        </p:nvSpPr>
        <p:spPr bwMode="auto">
          <a:xfrm>
            <a:off x="7712075" y="1266825"/>
            <a:ext cx="520700" cy="304800"/>
          </a:xfrm>
          <a:prstGeom prst="rect">
            <a:avLst/>
          </a:prstGeom>
          <a:noFill/>
          <a:ln w="19050">
            <a:noFill/>
            <a:miter lim="800000"/>
            <a:headEnd/>
            <a:tailEnd/>
          </a:ln>
          <a:effectLst/>
        </p:spPr>
        <p:txBody>
          <a:bodyPr wrap="none">
            <a:spAutoFit/>
          </a:bodyPr>
          <a:lstStyle/>
          <a:p>
            <a:pPr eaLnBrk="1" hangingPunct="1"/>
            <a:r>
              <a:rPr lang="en-US" sz="1400" b="1"/>
              <a:t>Age</a:t>
            </a:r>
          </a:p>
        </p:txBody>
      </p:sp>
      <p:sp>
        <p:nvSpPr>
          <p:cNvPr id="98312" name="Rectangle 8"/>
          <p:cNvSpPr>
            <a:spLocks noChangeArrowheads="1"/>
          </p:cNvSpPr>
          <p:nvPr/>
        </p:nvSpPr>
        <p:spPr bwMode="auto">
          <a:xfrm>
            <a:off x="4267200" y="1773238"/>
            <a:ext cx="895350" cy="304800"/>
          </a:xfrm>
          <a:prstGeom prst="rect">
            <a:avLst/>
          </a:prstGeom>
          <a:noFill/>
          <a:ln w="9525">
            <a:noFill/>
            <a:miter lim="800000"/>
            <a:headEnd/>
            <a:tailEnd/>
          </a:ln>
          <a:effectLst/>
        </p:spPr>
        <p:txBody>
          <a:bodyPr wrap="none">
            <a:spAutoFit/>
          </a:bodyPr>
          <a:lstStyle/>
          <a:p>
            <a:pPr eaLnBrk="1" hangingPunct="1"/>
            <a:r>
              <a:rPr lang="en-US" sz="1400" b="1"/>
              <a:t>Females</a:t>
            </a:r>
          </a:p>
        </p:txBody>
      </p:sp>
      <p:sp>
        <p:nvSpPr>
          <p:cNvPr id="98313" name="Rectangle 9"/>
          <p:cNvSpPr>
            <a:spLocks noChangeArrowheads="1"/>
          </p:cNvSpPr>
          <p:nvPr/>
        </p:nvSpPr>
        <p:spPr bwMode="auto">
          <a:xfrm>
            <a:off x="5791200" y="1773238"/>
            <a:ext cx="677863" cy="304800"/>
          </a:xfrm>
          <a:prstGeom prst="rect">
            <a:avLst/>
          </a:prstGeom>
          <a:noFill/>
          <a:ln w="19050">
            <a:noFill/>
            <a:miter lim="800000"/>
            <a:headEnd/>
            <a:tailEnd/>
          </a:ln>
          <a:effectLst/>
        </p:spPr>
        <p:txBody>
          <a:bodyPr wrap="none">
            <a:spAutoFit/>
          </a:bodyPr>
          <a:lstStyle/>
          <a:p>
            <a:pPr eaLnBrk="1" hangingPunct="1"/>
            <a:r>
              <a:rPr lang="en-US" sz="1400" b="1"/>
              <a:t>Males</a:t>
            </a:r>
          </a:p>
        </p:txBody>
      </p:sp>
      <p:sp>
        <p:nvSpPr>
          <p:cNvPr id="98314" name="Rectangle 10"/>
          <p:cNvSpPr>
            <a:spLocks noChangeArrowheads="1"/>
          </p:cNvSpPr>
          <p:nvPr/>
        </p:nvSpPr>
        <p:spPr bwMode="auto">
          <a:xfrm>
            <a:off x="5181600" y="1274763"/>
            <a:ext cx="520700" cy="304800"/>
          </a:xfrm>
          <a:prstGeom prst="rect">
            <a:avLst/>
          </a:prstGeom>
          <a:noFill/>
          <a:ln w="19050">
            <a:noFill/>
            <a:miter lim="800000"/>
            <a:headEnd/>
            <a:tailEnd/>
          </a:ln>
          <a:effectLst/>
        </p:spPr>
        <p:txBody>
          <a:bodyPr wrap="none">
            <a:spAutoFit/>
          </a:bodyPr>
          <a:lstStyle/>
          <a:p>
            <a:pPr eaLnBrk="1" hangingPunct="1"/>
            <a:r>
              <a:rPr lang="en-US" sz="1400" b="1"/>
              <a:t>Age</a:t>
            </a:r>
          </a:p>
        </p:txBody>
      </p:sp>
      <p:sp>
        <p:nvSpPr>
          <p:cNvPr id="98315" name="Rectangle 11"/>
          <p:cNvSpPr>
            <a:spLocks noChangeArrowheads="1"/>
          </p:cNvSpPr>
          <p:nvPr/>
        </p:nvSpPr>
        <p:spPr bwMode="auto">
          <a:xfrm>
            <a:off x="2133600" y="1768475"/>
            <a:ext cx="895350" cy="304800"/>
          </a:xfrm>
          <a:prstGeom prst="rect">
            <a:avLst/>
          </a:prstGeom>
          <a:noFill/>
          <a:ln w="9525">
            <a:noFill/>
            <a:miter lim="800000"/>
            <a:headEnd/>
            <a:tailEnd/>
          </a:ln>
          <a:effectLst/>
        </p:spPr>
        <p:txBody>
          <a:bodyPr wrap="none">
            <a:spAutoFit/>
          </a:bodyPr>
          <a:lstStyle/>
          <a:p>
            <a:pPr eaLnBrk="1" hangingPunct="1"/>
            <a:r>
              <a:rPr lang="en-US" sz="1400" b="1"/>
              <a:t>Females</a:t>
            </a:r>
          </a:p>
        </p:txBody>
      </p:sp>
      <p:sp>
        <p:nvSpPr>
          <p:cNvPr id="98316" name="Rectangle 12"/>
          <p:cNvSpPr>
            <a:spLocks noChangeArrowheads="1"/>
          </p:cNvSpPr>
          <p:nvPr/>
        </p:nvSpPr>
        <p:spPr bwMode="auto">
          <a:xfrm>
            <a:off x="3505200" y="1781175"/>
            <a:ext cx="677863" cy="304800"/>
          </a:xfrm>
          <a:prstGeom prst="rect">
            <a:avLst/>
          </a:prstGeom>
          <a:noFill/>
          <a:ln w="19050">
            <a:noFill/>
            <a:miter lim="800000"/>
            <a:headEnd/>
            <a:tailEnd/>
          </a:ln>
          <a:effectLst/>
        </p:spPr>
        <p:txBody>
          <a:bodyPr wrap="none">
            <a:spAutoFit/>
          </a:bodyPr>
          <a:lstStyle/>
          <a:p>
            <a:pPr eaLnBrk="1" hangingPunct="1"/>
            <a:r>
              <a:rPr lang="en-US" sz="1400" b="1"/>
              <a:t>Males</a:t>
            </a:r>
          </a:p>
        </p:txBody>
      </p:sp>
      <p:sp>
        <p:nvSpPr>
          <p:cNvPr id="98317" name="Rectangle 13"/>
          <p:cNvSpPr>
            <a:spLocks noChangeArrowheads="1"/>
          </p:cNvSpPr>
          <p:nvPr/>
        </p:nvSpPr>
        <p:spPr bwMode="auto">
          <a:xfrm>
            <a:off x="2911475" y="1282700"/>
            <a:ext cx="520700" cy="304800"/>
          </a:xfrm>
          <a:prstGeom prst="rect">
            <a:avLst/>
          </a:prstGeom>
          <a:noFill/>
          <a:ln w="19050">
            <a:noFill/>
            <a:miter lim="800000"/>
            <a:headEnd/>
            <a:tailEnd/>
          </a:ln>
          <a:effectLst/>
        </p:spPr>
        <p:txBody>
          <a:bodyPr wrap="none">
            <a:spAutoFit/>
          </a:bodyPr>
          <a:lstStyle/>
          <a:p>
            <a:pPr eaLnBrk="1" hangingPunct="1"/>
            <a:r>
              <a:rPr lang="en-US" sz="1400" b="1"/>
              <a:t>Age</a:t>
            </a:r>
          </a:p>
        </p:txBody>
      </p:sp>
      <p:sp>
        <p:nvSpPr>
          <p:cNvPr id="98318" name="Rectangle 14"/>
          <p:cNvSpPr>
            <a:spLocks noChangeArrowheads="1"/>
          </p:cNvSpPr>
          <p:nvPr/>
        </p:nvSpPr>
        <p:spPr bwMode="auto">
          <a:xfrm>
            <a:off x="-15875" y="1773238"/>
            <a:ext cx="895350" cy="304800"/>
          </a:xfrm>
          <a:prstGeom prst="rect">
            <a:avLst/>
          </a:prstGeom>
          <a:noFill/>
          <a:ln w="9525">
            <a:noFill/>
            <a:miter lim="800000"/>
            <a:headEnd/>
            <a:tailEnd/>
          </a:ln>
          <a:effectLst/>
        </p:spPr>
        <p:txBody>
          <a:bodyPr wrap="none">
            <a:spAutoFit/>
          </a:bodyPr>
          <a:lstStyle/>
          <a:p>
            <a:pPr eaLnBrk="1" hangingPunct="1"/>
            <a:r>
              <a:rPr lang="en-US" sz="1400" b="1"/>
              <a:t>Females</a:t>
            </a:r>
          </a:p>
        </p:txBody>
      </p:sp>
      <p:sp>
        <p:nvSpPr>
          <p:cNvPr id="98319" name="Rectangle 15"/>
          <p:cNvSpPr>
            <a:spLocks noChangeArrowheads="1"/>
          </p:cNvSpPr>
          <p:nvPr/>
        </p:nvSpPr>
        <p:spPr bwMode="auto">
          <a:xfrm>
            <a:off x="1371600" y="1768475"/>
            <a:ext cx="677863" cy="304800"/>
          </a:xfrm>
          <a:prstGeom prst="rect">
            <a:avLst/>
          </a:prstGeom>
          <a:noFill/>
          <a:ln w="19050">
            <a:noFill/>
            <a:miter lim="800000"/>
            <a:headEnd/>
            <a:tailEnd/>
          </a:ln>
          <a:effectLst/>
        </p:spPr>
        <p:txBody>
          <a:bodyPr wrap="none">
            <a:spAutoFit/>
          </a:bodyPr>
          <a:lstStyle/>
          <a:p>
            <a:pPr eaLnBrk="1" hangingPunct="1"/>
            <a:r>
              <a:rPr lang="en-US" sz="1400" b="1"/>
              <a:t>Males</a:t>
            </a:r>
          </a:p>
        </p:txBody>
      </p:sp>
      <p:sp>
        <p:nvSpPr>
          <p:cNvPr id="98320" name="Rectangle 16"/>
          <p:cNvSpPr>
            <a:spLocks noChangeArrowheads="1"/>
          </p:cNvSpPr>
          <p:nvPr/>
        </p:nvSpPr>
        <p:spPr bwMode="auto">
          <a:xfrm>
            <a:off x="838200" y="1295400"/>
            <a:ext cx="520700" cy="304800"/>
          </a:xfrm>
          <a:prstGeom prst="rect">
            <a:avLst/>
          </a:prstGeom>
          <a:noFill/>
          <a:ln w="19050">
            <a:noFill/>
            <a:miter lim="800000"/>
            <a:headEnd/>
            <a:tailEnd/>
          </a:ln>
          <a:effectLst/>
        </p:spPr>
        <p:txBody>
          <a:bodyPr wrap="none">
            <a:spAutoFit/>
          </a:bodyPr>
          <a:lstStyle/>
          <a:p>
            <a:pPr eaLnBrk="1" hangingPunct="1"/>
            <a:r>
              <a:rPr lang="en-US" sz="1400" b="1"/>
              <a:t>Age</a:t>
            </a:r>
          </a:p>
        </p:txBody>
      </p:sp>
      <p:sp>
        <p:nvSpPr>
          <p:cNvPr id="98321" name="Rectangle 17"/>
          <p:cNvSpPr>
            <a:spLocks noChangeArrowheads="1"/>
          </p:cNvSpPr>
          <p:nvPr/>
        </p:nvSpPr>
        <p:spPr bwMode="auto">
          <a:xfrm>
            <a:off x="0" y="4724400"/>
            <a:ext cx="579438" cy="304800"/>
          </a:xfrm>
          <a:prstGeom prst="rect">
            <a:avLst/>
          </a:prstGeom>
          <a:noFill/>
          <a:ln w="19050">
            <a:noFill/>
            <a:miter lim="800000"/>
            <a:headEnd/>
            <a:tailEnd/>
          </a:ln>
          <a:effectLst/>
        </p:spPr>
        <p:txBody>
          <a:bodyPr wrap="none">
            <a:spAutoFit/>
          </a:bodyPr>
          <a:lstStyle/>
          <a:p>
            <a:pPr eaLnBrk="1" hangingPunct="1"/>
            <a:r>
              <a:rPr lang="en-US" sz="1400" b="1"/>
              <a:t>1955</a:t>
            </a:r>
          </a:p>
        </p:txBody>
      </p:sp>
      <p:sp>
        <p:nvSpPr>
          <p:cNvPr id="98322" name="Rectangle 18"/>
          <p:cNvSpPr>
            <a:spLocks noChangeArrowheads="1"/>
          </p:cNvSpPr>
          <p:nvPr/>
        </p:nvSpPr>
        <p:spPr bwMode="auto">
          <a:xfrm>
            <a:off x="2057400" y="4724400"/>
            <a:ext cx="579438" cy="304800"/>
          </a:xfrm>
          <a:prstGeom prst="rect">
            <a:avLst/>
          </a:prstGeom>
          <a:noFill/>
          <a:ln w="19050">
            <a:noFill/>
            <a:miter lim="800000"/>
            <a:headEnd/>
            <a:tailEnd/>
          </a:ln>
          <a:effectLst/>
        </p:spPr>
        <p:txBody>
          <a:bodyPr wrap="none">
            <a:spAutoFit/>
          </a:bodyPr>
          <a:lstStyle/>
          <a:p>
            <a:pPr eaLnBrk="1" hangingPunct="1"/>
            <a:r>
              <a:rPr lang="en-US" sz="1400" b="1"/>
              <a:t>1985</a:t>
            </a:r>
          </a:p>
        </p:txBody>
      </p:sp>
      <p:sp>
        <p:nvSpPr>
          <p:cNvPr id="98323" name="Rectangle 19"/>
          <p:cNvSpPr>
            <a:spLocks noChangeArrowheads="1"/>
          </p:cNvSpPr>
          <p:nvPr/>
        </p:nvSpPr>
        <p:spPr bwMode="auto">
          <a:xfrm>
            <a:off x="4305300" y="4740275"/>
            <a:ext cx="579438" cy="304800"/>
          </a:xfrm>
          <a:prstGeom prst="rect">
            <a:avLst/>
          </a:prstGeom>
          <a:noFill/>
          <a:ln w="19050">
            <a:noFill/>
            <a:miter lim="800000"/>
            <a:headEnd/>
            <a:tailEnd/>
          </a:ln>
          <a:effectLst/>
        </p:spPr>
        <p:txBody>
          <a:bodyPr wrap="none">
            <a:spAutoFit/>
          </a:bodyPr>
          <a:lstStyle/>
          <a:p>
            <a:pPr eaLnBrk="1" hangingPunct="1"/>
            <a:r>
              <a:rPr lang="en-US" sz="1400" b="1"/>
              <a:t>2015</a:t>
            </a:r>
          </a:p>
        </p:txBody>
      </p:sp>
      <p:sp>
        <p:nvSpPr>
          <p:cNvPr id="98324" name="Rectangle 20"/>
          <p:cNvSpPr>
            <a:spLocks noChangeArrowheads="1"/>
          </p:cNvSpPr>
          <p:nvPr/>
        </p:nvSpPr>
        <p:spPr bwMode="auto">
          <a:xfrm>
            <a:off x="6858000" y="4724400"/>
            <a:ext cx="579438" cy="304800"/>
          </a:xfrm>
          <a:prstGeom prst="rect">
            <a:avLst/>
          </a:prstGeom>
          <a:noFill/>
          <a:ln w="19050">
            <a:noFill/>
            <a:miter lim="800000"/>
            <a:headEnd/>
            <a:tailEnd/>
          </a:ln>
          <a:effectLst/>
        </p:spPr>
        <p:txBody>
          <a:bodyPr wrap="none">
            <a:spAutoFit/>
          </a:bodyPr>
          <a:lstStyle/>
          <a:p>
            <a:pPr eaLnBrk="1" hangingPunct="1"/>
            <a:r>
              <a:rPr lang="en-US" sz="1400" b="1"/>
              <a:t>2035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Animation: U.S. Age Structure</a:t>
            </a:r>
          </a:p>
        </p:txBody>
      </p:sp>
      <p:sp>
        <p:nvSpPr>
          <p:cNvPr id="100356" name="Text Box 4">
            <a:hlinkClick r:id="rId3" action="ppaction://hlinkfile"/>
          </p:cNvPr>
          <p:cNvSpPr txBox="1">
            <a:spLocks noChangeArrowheads="1"/>
          </p:cNvSpPr>
          <p:nvPr/>
        </p:nvSpPr>
        <p:spPr bwMode="auto">
          <a:xfrm>
            <a:off x="3844925" y="5483225"/>
            <a:ext cx="1454150" cy="641350"/>
          </a:xfrm>
          <a:prstGeom prst="rect">
            <a:avLst/>
          </a:prstGeom>
          <a:gradFill rotWithShape="0">
            <a:gsLst>
              <a:gs pos="0">
                <a:srgbClr val="26BC12">
                  <a:gamma/>
                  <a:shade val="46275"/>
                  <a:invGamma/>
                </a:srgbClr>
              </a:gs>
              <a:gs pos="50000">
                <a:srgbClr val="26BC12"/>
              </a:gs>
              <a:gs pos="100000">
                <a:srgbClr val="26BC12">
                  <a:gamma/>
                  <a:shade val="46275"/>
                  <a:invGamma/>
                </a:srgbClr>
              </a:gs>
            </a:gsLst>
            <a:lin ang="5400000" scaled="1"/>
          </a:gradFill>
          <a:ln w="9525">
            <a:noFill/>
            <a:miter lim="800000"/>
            <a:headEnd/>
            <a:tailEnd/>
          </a:ln>
          <a:effectLst/>
        </p:spPr>
        <p:txBody>
          <a:bodyPr wrap="none" anchor="ctr">
            <a:spAutoFit/>
          </a:bodyPr>
          <a:lstStyle/>
          <a:p>
            <a:pPr algn="ctr"/>
            <a:r>
              <a:rPr lang="en-US" sz="1800" dirty="0"/>
              <a:t>PLAY</a:t>
            </a:r>
          </a:p>
          <a:p>
            <a:pPr algn="ctr"/>
            <a:r>
              <a:rPr lang="en-US" sz="1800" dirty="0"/>
              <a:t>ANIMATION</a:t>
            </a:r>
          </a:p>
        </p:txBody>
      </p:sp>
      <p:pic>
        <p:nvPicPr>
          <p:cNvPr id="100357" name="Picture 5" descr="boomers"/>
          <p:cNvPicPr>
            <a:picLocks noChangeAspect="1" noChangeArrowheads="1"/>
          </p:cNvPicPr>
          <p:nvPr/>
        </p:nvPicPr>
        <p:blipFill>
          <a:blip r:embed="rId4"/>
          <a:srcRect/>
          <a:stretch>
            <a:fillRect/>
          </a:stretch>
        </p:blipFill>
        <p:spPr bwMode="auto">
          <a:xfrm>
            <a:off x="1881188" y="1662113"/>
            <a:ext cx="5380037" cy="353218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152400"/>
            <a:ext cx="8763000" cy="1684338"/>
          </a:xfrm>
        </p:spPr>
        <p:txBody>
          <a:bodyPr/>
          <a:lstStyle/>
          <a:p>
            <a:r>
              <a:rPr lang="en-US"/>
              <a:t>POPULATION AGE STRUCTURE</a:t>
            </a:r>
          </a:p>
        </p:txBody>
      </p:sp>
      <p:sp>
        <p:nvSpPr>
          <p:cNvPr id="102403" name="Rectangle 3"/>
          <p:cNvSpPr>
            <a:spLocks noGrp="1" noChangeArrowheads="1"/>
          </p:cNvSpPr>
          <p:nvPr>
            <p:ph type="body" idx="1"/>
          </p:nvPr>
        </p:nvSpPr>
        <p:spPr>
          <a:xfrm>
            <a:off x="228600" y="1295400"/>
            <a:ext cx="8734425" cy="5334000"/>
          </a:xfrm>
        </p:spPr>
        <p:txBody>
          <a:bodyPr/>
          <a:lstStyle/>
          <a:p>
            <a:r>
              <a:rPr lang="en-US"/>
              <a:t>About 14% of the world’s population live in countries with stabilizing or declining populations.</a:t>
            </a:r>
          </a:p>
          <a:p>
            <a:r>
              <a:rPr lang="en-US"/>
              <a:t>Rapid population decline can lead to long-lasting economic and social problems.</a:t>
            </a:r>
          </a:p>
          <a:p>
            <a:r>
              <a:rPr lang="en-US"/>
              <a:t>Death from AIDS can disrupt a country’s social and economic structure by removing significant numbers of young adults.</a:t>
            </a:r>
          </a:p>
          <a:p>
            <a:r>
              <a:rPr lang="en-US"/>
              <a:t>Global again may help promote peace.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1" descr="0912"/>
          <p:cNvPicPr preferRelativeResize="0">
            <a:picLocks noChangeAspect="1" noChangeArrowheads="1"/>
          </p:cNvPicPr>
          <p:nvPr/>
        </p:nvPicPr>
        <p:blipFill>
          <a:blip r:embed="rId3"/>
          <a:srcRect/>
          <a:stretch>
            <a:fillRect/>
          </a:stretch>
        </p:blipFill>
        <p:spPr bwMode="auto">
          <a:xfrm>
            <a:off x="76200" y="1524000"/>
            <a:ext cx="4562475" cy="4325938"/>
          </a:xfrm>
          <a:prstGeom prst="rect">
            <a:avLst/>
          </a:prstGeom>
          <a:noFill/>
          <a:ln w="9525">
            <a:noFill/>
            <a:miter lim="800000"/>
            <a:headEnd/>
            <a:tailEnd/>
          </a:ln>
          <a:effectLst/>
        </p:spPr>
      </p:pic>
      <p:sp>
        <p:nvSpPr>
          <p:cNvPr id="104451" name="Rectangle 3"/>
          <p:cNvSpPr>
            <a:spLocks noGrp="1" noChangeArrowheads="1"/>
          </p:cNvSpPr>
          <p:nvPr>
            <p:ph type="title"/>
          </p:nvPr>
        </p:nvSpPr>
        <p:spPr/>
        <p:txBody>
          <a:bodyPr/>
          <a:lstStyle/>
          <a:p>
            <a:r>
              <a:rPr lang="en-US"/>
              <a:t>POPULATION AGE STRUCTURE</a:t>
            </a:r>
          </a:p>
        </p:txBody>
      </p:sp>
      <p:sp>
        <p:nvSpPr>
          <p:cNvPr id="104452" name="Rectangle 4"/>
          <p:cNvSpPr>
            <a:spLocks noGrp="1" noChangeArrowheads="1"/>
          </p:cNvSpPr>
          <p:nvPr>
            <p:ph type="body" idx="1"/>
          </p:nvPr>
        </p:nvSpPr>
        <p:spPr>
          <a:xfrm>
            <a:off x="4572000" y="1676400"/>
            <a:ext cx="4391025" cy="5257800"/>
          </a:xfrm>
        </p:spPr>
        <p:txBody>
          <a:bodyPr/>
          <a:lstStyle/>
          <a:p>
            <a:r>
              <a:rPr lang="en-US"/>
              <a:t>Age structure predictions based on a medium fertility projection.</a:t>
            </a:r>
          </a:p>
          <a:p>
            <a:r>
              <a:rPr lang="en-US"/>
              <a:t>The cost of an aging population will strain the global economy.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0912"/>
          <p:cNvPicPr>
            <a:picLocks noChangeAspect="1" noChangeArrowheads="1"/>
          </p:cNvPicPr>
          <p:nvPr/>
        </p:nvPicPr>
        <p:blipFill>
          <a:blip r:embed="rId3"/>
          <a:srcRect/>
          <a:stretch>
            <a:fillRect/>
          </a:stretch>
        </p:blipFill>
        <p:spPr bwMode="auto">
          <a:xfrm>
            <a:off x="1065213" y="23813"/>
            <a:ext cx="7061200" cy="6696075"/>
          </a:xfrm>
          <a:prstGeom prst="rect">
            <a:avLst/>
          </a:prstGeom>
          <a:noFill/>
        </p:spPr>
      </p:pic>
      <p:sp>
        <p:nvSpPr>
          <p:cNvPr id="106499" name="Rectangle 3" hidden="1"/>
          <p:cNvSpPr>
            <a:spLocks noGrp="1" noChangeArrowheads="1"/>
          </p:cNvSpPr>
          <p:nvPr>
            <p:ph type="title"/>
          </p:nvPr>
        </p:nvSpPr>
        <p:spPr/>
        <p:txBody>
          <a:bodyPr/>
          <a:lstStyle/>
          <a:p>
            <a:endParaRPr lang="en-US"/>
          </a:p>
        </p:txBody>
      </p:sp>
      <p:sp>
        <p:nvSpPr>
          <p:cNvPr id="106501" name="Text Box 5"/>
          <p:cNvSpPr txBox="1">
            <a:spLocks noChangeArrowheads="1"/>
          </p:cNvSpPr>
          <p:nvPr/>
        </p:nvSpPr>
        <p:spPr bwMode="auto">
          <a:xfrm>
            <a:off x="4556125" y="5722938"/>
            <a:ext cx="679450" cy="366712"/>
          </a:xfrm>
          <a:prstGeom prst="rect">
            <a:avLst/>
          </a:prstGeom>
          <a:noFill/>
          <a:ln w="19050">
            <a:noFill/>
            <a:miter lim="800000"/>
            <a:headEnd/>
            <a:tailEnd/>
          </a:ln>
          <a:effectLst/>
        </p:spPr>
        <p:txBody>
          <a:bodyPr wrap="none">
            <a:spAutoFit/>
          </a:bodyPr>
          <a:lstStyle/>
          <a:p>
            <a:pPr eaLnBrk="1" hangingPunct="1"/>
            <a:r>
              <a:rPr lang="en-US" sz="1800" b="1"/>
              <a:t>Year</a:t>
            </a:r>
          </a:p>
        </p:txBody>
      </p:sp>
      <p:sp>
        <p:nvSpPr>
          <p:cNvPr id="106502" name="Text Box 6"/>
          <p:cNvSpPr txBox="1">
            <a:spLocks noChangeArrowheads="1"/>
          </p:cNvSpPr>
          <p:nvPr/>
        </p:nvSpPr>
        <p:spPr bwMode="auto">
          <a:xfrm>
            <a:off x="2101850" y="6254750"/>
            <a:ext cx="1619250" cy="366713"/>
          </a:xfrm>
          <a:prstGeom prst="rect">
            <a:avLst/>
          </a:prstGeom>
          <a:noFill/>
          <a:ln w="19050">
            <a:noFill/>
            <a:miter lim="800000"/>
            <a:headEnd/>
            <a:tailEnd/>
          </a:ln>
          <a:effectLst/>
        </p:spPr>
        <p:txBody>
          <a:bodyPr wrap="none">
            <a:spAutoFit/>
          </a:bodyPr>
          <a:lstStyle/>
          <a:p>
            <a:pPr eaLnBrk="1" hangingPunct="1"/>
            <a:r>
              <a:rPr lang="en-US" sz="1800" b="1"/>
              <a:t>Under age 15</a:t>
            </a:r>
          </a:p>
        </p:txBody>
      </p:sp>
      <p:sp>
        <p:nvSpPr>
          <p:cNvPr id="106503" name="Text Box 7"/>
          <p:cNvSpPr txBox="1">
            <a:spLocks noChangeArrowheads="1"/>
          </p:cNvSpPr>
          <p:nvPr/>
        </p:nvSpPr>
        <p:spPr bwMode="auto">
          <a:xfrm>
            <a:off x="4259263" y="6232525"/>
            <a:ext cx="1771650" cy="366713"/>
          </a:xfrm>
          <a:prstGeom prst="rect">
            <a:avLst/>
          </a:prstGeom>
          <a:noFill/>
          <a:ln w="19050">
            <a:noFill/>
            <a:miter lim="800000"/>
            <a:headEnd/>
            <a:tailEnd/>
          </a:ln>
          <a:effectLst/>
        </p:spPr>
        <p:txBody>
          <a:bodyPr wrap="none">
            <a:spAutoFit/>
          </a:bodyPr>
          <a:lstStyle/>
          <a:p>
            <a:pPr eaLnBrk="1" hangingPunct="1"/>
            <a:r>
              <a:rPr lang="en-US" sz="1800" b="1"/>
              <a:t>Age 60 or over</a:t>
            </a:r>
          </a:p>
        </p:txBody>
      </p:sp>
      <p:sp>
        <p:nvSpPr>
          <p:cNvPr id="106504" name="Text Box 8"/>
          <p:cNvSpPr txBox="1">
            <a:spLocks noChangeArrowheads="1"/>
          </p:cNvSpPr>
          <p:nvPr/>
        </p:nvSpPr>
        <p:spPr bwMode="auto">
          <a:xfrm>
            <a:off x="6545263" y="6240463"/>
            <a:ext cx="1771650" cy="366712"/>
          </a:xfrm>
          <a:prstGeom prst="rect">
            <a:avLst/>
          </a:prstGeom>
          <a:noFill/>
          <a:ln w="19050">
            <a:noFill/>
            <a:miter lim="800000"/>
            <a:headEnd/>
            <a:tailEnd/>
          </a:ln>
          <a:effectLst/>
        </p:spPr>
        <p:txBody>
          <a:bodyPr wrap="none">
            <a:spAutoFit/>
          </a:bodyPr>
          <a:lstStyle/>
          <a:p>
            <a:pPr eaLnBrk="1" hangingPunct="1"/>
            <a:r>
              <a:rPr lang="en-US" sz="1800" b="1"/>
              <a:t>Age 80 or over</a:t>
            </a:r>
          </a:p>
        </p:txBody>
      </p:sp>
      <p:sp>
        <p:nvSpPr>
          <p:cNvPr id="106505" name="Text Box 9"/>
          <p:cNvSpPr txBox="1">
            <a:spLocks noChangeArrowheads="1"/>
          </p:cNvSpPr>
          <p:nvPr/>
        </p:nvSpPr>
        <p:spPr bwMode="auto">
          <a:xfrm rot="-5400000">
            <a:off x="43657" y="2459831"/>
            <a:ext cx="2381250" cy="366713"/>
          </a:xfrm>
          <a:prstGeom prst="rect">
            <a:avLst/>
          </a:prstGeom>
          <a:noFill/>
          <a:ln w="19050">
            <a:noFill/>
            <a:miter lim="800000"/>
            <a:headEnd/>
            <a:tailEnd/>
          </a:ln>
          <a:effectLst/>
        </p:spPr>
        <p:txBody>
          <a:bodyPr wrap="none">
            <a:spAutoFit/>
          </a:bodyPr>
          <a:lstStyle/>
          <a:p>
            <a:pPr eaLnBrk="1" hangingPunct="1"/>
            <a:r>
              <a:rPr lang="en-US" sz="1800" b="1"/>
              <a:t>Age Distribution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Video: Bonus For A Baby</a:t>
            </a:r>
          </a:p>
        </p:txBody>
      </p:sp>
      <p:pic>
        <p:nvPicPr>
          <p:cNvPr id="108550" name="Picture 6" descr="bonus"/>
          <p:cNvPicPr>
            <a:picLocks noChangeAspect="1" noChangeArrowheads="1"/>
          </p:cNvPicPr>
          <p:nvPr/>
        </p:nvPicPr>
        <p:blipFill>
          <a:blip r:embed="rId3"/>
          <a:srcRect/>
          <a:stretch>
            <a:fillRect/>
          </a:stretch>
        </p:blipFill>
        <p:spPr bwMode="auto">
          <a:xfrm>
            <a:off x="2235200" y="1681163"/>
            <a:ext cx="4672013" cy="3495675"/>
          </a:xfrm>
          <a:prstGeom prst="rect">
            <a:avLst/>
          </a:prstGeom>
          <a:noFill/>
        </p:spPr>
      </p:pic>
      <p:sp>
        <p:nvSpPr>
          <p:cNvPr id="108551" name="Text Box 7">
            <a:hlinkClick r:id="rId4" action="ppaction://hlinkfile"/>
          </p:cNvPr>
          <p:cNvSpPr txBox="1">
            <a:spLocks noChangeArrowheads="1"/>
          </p:cNvSpPr>
          <p:nvPr/>
        </p:nvSpPr>
        <p:spPr bwMode="auto">
          <a:xfrm>
            <a:off x="3846513" y="5562600"/>
            <a:ext cx="1447800" cy="641350"/>
          </a:xfrm>
          <a:prstGeom prst="rect">
            <a:avLst/>
          </a:prstGeom>
          <a:gradFill rotWithShape="0">
            <a:gsLst>
              <a:gs pos="0">
                <a:srgbClr val="26BC12">
                  <a:gamma/>
                  <a:shade val="46275"/>
                  <a:invGamma/>
                </a:srgbClr>
              </a:gs>
              <a:gs pos="50000">
                <a:srgbClr val="26BC12"/>
              </a:gs>
              <a:gs pos="100000">
                <a:srgbClr val="26BC12">
                  <a:gamma/>
                  <a:shade val="46275"/>
                  <a:invGamma/>
                </a:srgbClr>
              </a:gs>
            </a:gsLst>
            <a:lin ang="5400000" scaled="1"/>
          </a:gradFill>
          <a:ln w="9525">
            <a:noFill/>
            <a:miter lim="800000"/>
            <a:headEnd/>
            <a:tailEnd/>
          </a:ln>
          <a:effectLst/>
        </p:spPr>
        <p:txBody>
          <a:bodyPr anchor="ctr">
            <a:spAutoFit/>
          </a:bodyPr>
          <a:lstStyle/>
          <a:p>
            <a:pPr algn="ctr"/>
            <a:r>
              <a:rPr lang="en-US" sz="1800" dirty="0"/>
              <a:t>PLAY</a:t>
            </a:r>
          </a:p>
          <a:p>
            <a:pPr algn="ctr"/>
            <a:r>
              <a:rPr lang="en-US" sz="1800" dirty="0"/>
              <a:t>VIDEO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Animation: Current and Projected Population Sizes by Region</a:t>
            </a:r>
          </a:p>
        </p:txBody>
      </p:sp>
      <p:sp>
        <p:nvSpPr>
          <p:cNvPr id="29700" name="Text Box 4">
            <a:hlinkClick r:id="rId3" action="ppaction://hlinkfile"/>
          </p:cNvPr>
          <p:cNvSpPr txBox="1">
            <a:spLocks noChangeArrowheads="1"/>
          </p:cNvSpPr>
          <p:nvPr/>
        </p:nvSpPr>
        <p:spPr bwMode="auto">
          <a:xfrm>
            <a:off x="3810000" y="5486400"/>
            <a:ext cx="1454150" cy="641350"/>
          </a:xfrm>
          <a:prstGeom prst="rect">
            <a:avLst/>
          </a:prstGeom>
          <a:gradFill rotWithShape="0">
            <a:gsLst>
              <a:gs pos="0">
                <a:srgbClr val="26BC12">
                  <a:gamma/>
                  <a:shade val="46275"/>
                  <a:invGamma/>
                </a:srgbClr>
              </a:gs>
              <a:gs pos="50000">
                <a:srgbClr val="26BC12"/>
              </a:gs>
              <a:gs pos="100000">
                <a:srgbClr val="26BC12">
                  <a:gamma/>
                  <a:shade val="46275"/>
                  <a:invGamma/>
                </a:srgbClr>
              </a:gs>
            </a:gsLst>
            <a:lin ang="5400000" scaled="1"/>
          </a:gradFill>
          <a:ln w="9525">
            <a:noFill/>
            <a:miter lim="800000"/>
            <a:headEnd/>
            <a:tailEnd/>
          </a:ln>
          <a:effectLst/>
        </p:spPr>
        <p:txBody>
          <a:bodyPr wrap="none" anchor="ctr">
            <a:spAutoFit/>
          </a:bodyPr>
          <a:lstStyle/>
          <a:p>
            <a:pPr algn="ctr"/>
            <a:r>
              <a:rPr lang="en-US" sz="1800" dirty="0"/>
              <a:t>PLAY</a:t>
            </a:r>
          </a:p>
          <a:p>
            <a:pPr algn="ctr"/>
            <a:r>
              <a:rPr lang="en-US" sz="1800" dirty="0"/>
              <a:t>ANIMATION</a:t>
            </a:r>
          </a:p>
        </p:txBody>
      </p:sp>
      <p:pic>
        <p:nvPicPr>
          <p:cNvPr id="29701" name="Picture 5" descr="size_region"/>
          <p:cNvPicPr>
            <a:picLocks noChangeAspect="1" noChangeArrowheads="1"/>
          </p:cNvPicPr>
          <p:nvPr/>
        </p:nvPicPr>
        <p:blipFill>
          <a:blip r:embed="rId4"/>
          <a:srcRect/>
          <a:stretch>
            <a:fillRect/>
          </a:stretch>
        </p:blipFill>
        <p:spPr bwMode="auto">
          <a:xfrm>
            <a:off x="1881188" y="1958975"/>
            <a:ext cx="5380037" cy="29400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1" descr="0913"/>
          <p:cNvPicPr>
            <a:picLocks noChangeAspect="1" noChangeArrowheads="1"/>
          </p:cNvPicPr>
          <p:nvPr/>
        </p:nvPicPr>
        <p:blipFill>
          <a:blip r:embed="rId3"/>
          <a:srcRect/>
          <a:stretch>
            <a:fillRect/>
          </a:stretch>
        </p:blipFill>
        <p:spPr bwMode="auto">
          <a:xfrm>
            <a:off x="457200" y="1447800"/>
            <a:ext cx="4006850" cy="4559300"/>
          </a:xfrm>
          <a:prstGeom prst="rect">
            <a:avLst/>
          </a:prstGeom>
          <a:noFill/>
          <a:ln w="9525">
            <a:noFill/>
            <a:miter lim="800000"/>
            <a:headEnd/>
            <a:tailEnd/>
          </a:ln>
          <a:effectLst/>
        </p:spPr>
      </p:pic>
      <p:sp>
        <p:nvSpPr>
          <p:cNvPr id="110595" name="Rectangle 3"/>
          <p:cNvSpPr>
            <a:spLocks noGrp="1" noChangeArrowheads="1"/>
          </p:cNvSpPr>
          <p:nvPr>
            <p:ph type="title"/>
          </p:nvPr>
        </p:nvSpPr>
        <p:spPr/>
        <p:txBody>
          <a:bodyPr/>
          <a:lstStyle/>
          <a:p>
            <a:r>
              <a:rPr lang="en-US"/>
              <a:t>POPULATION AGE STRUCTURE</a:t>
            </a:r>
          </a:p>
        </p:txBody>
      </p:sp>
      <p:sp>
        <p:nvSpPr>
          <p:cNvPr id="110596" name="Rectangle 4"/>
          <p:cNvSpPr>
            <a:spLocks noGrp="1" noChangeArrowheads="1"/>
          </p:cNvSpPr>
          <p:nvPr>
            <p:ph type="body" idx="1"/>
          </p:nvPr>
        </p:nvSpPr>
        <p:spPr>
          <a:xfrm>
            <a:off x="4572000" y="1676400"/>
            <a:ext cx="4391025" cy="5257800"/>
          </a:xfrm>
        </p:spPr>
        <p:txBody>
          <a:bodyPr/>
          <a:lstStyle/>
          <a:p>
            <a:r>
              <a:rPr lang="en-US" dirty="0"/>
              <a:t>Some problems with rapid population decline</a:t>
            </a:r>
            <a:r>
              <a:rPr lang="en-US" dirty="0" smtClean="0"/>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0913"/>
          <p:cNvPicPr>
            <a:picLocks noChangeAspect="1" noChangeArrowheads="1"/>
          </p:cNvPicPr>
          <p:nvPr/>
        </p:nvPicPr>
        <p:blipFill>
          <a:blip r:embed="rId3"/>
          <a:srcRect/>
          <a:stretch>
            <a:fillRect/>
          </a:stretch>
        </p:blipFill>
        <p:spPr bwMode="auto">
          <a:xfrm>
            <a:off x="1546225" y="-14288"/>
            <a:ext cx="6051550" cy="6886576"/>
          </a:xfrm>
          <a:prstGeom prst="rect">
            <a:avLst/>
          </a:prstGeom>
          <a:noFill/>
        </p:spPr>
      </p:pic>
      <p:sp>
        <p:nvSpPr>
          <p:cNvPr id="112643" name="Rectangle 3" hidden="1"/>
          <p:cNvSpPr>
            <a:spLocks noGrp="1" noChangeArrowheads="1"/>
          </p:cNvSpPr>
          <p:nvPr>
            <p:ph type="title"/>
          </p:nvPr>
        </p:nvSpPr>
        <p:spPr/>
        <p:txBody>
          <a:bodyPr/>
          <a:lstStyle/>
          <a:p>
            <a:endParaRPr lang="en-US"/>
          </a:p>
        </p:txBody>
      </p:sp>
      <p:sp>
        <p:nvSpPr>
          <p:cNvPr id="112645" name="Rectangle 5"/>
          <p:cNvSpPr>
            <a:spLocks noChangeArrowheads="1"/>
          </p:cNvSpPr>
          <p:nvPr/>
        </p:nvSpPr>
        <p:spPr bwMode="auto">
          <a:xfrm>
            <a:off x="3657600" y="609600"/>
            <a:ext cx="3962400" cy="5584825"/>
          </a:xfrm>
          <a:prstGeom prst="rect">
            <a:avLst/>
          </a:prstGeom>
          <a:noFill/>
          <a:ln w="9525">
            <a:noFill/>
            <a:miter lim="800000"/>
            <a:headEnd/>
            <a:tailEnd/>
          </a:ln>
          <a:effectLst/>
        </p:spPr>
        <p:txBody>
          <a:bodyPr>
            <a:spAutoFit/>
          </a:bodyPr>
          <a:lstStyle/>
          <a:p>
            <a:pPr marL="173038" indent="-173038" eaLnBrk="1" hangingPunct="1"/>
            <a:endParaRPr lang="en-US" sz="1800" b="1"/>
          </a:p>
          <a:p>
            <a:pPr marL="173038" indent="-173038" eaLnBrk="1" hangingPunct="1"/>
            <a:r>
              <a:rPr lang="en-US" sz="1800" b="1"/>
              <a:t>• Can threaten economic growth </a:t>
            </a:r>
          </a:p>
          <a:p>
            <a:pPr marL="173038" indent="-173038" eaLnBrk="1" hangingPunct="1"/>
            <a:endParaRPr lang="en-US" sz="1800" b="1"/>
          </a:p>
          <a:p>
            <a:pPr marL="173038" indent="-173038" eaLnBrk="1" hangingPunct="1"/>
            <a:endParaRPr lang="en-US" sz="1800" b="1"/>
          </a:p>
          <a:p>
            <a:pPr marL="173038" indent="-173038" eaLnBrk="1" hangingPunct="1"/>
            <a:r>
              <a:rPr lang="en-US" sz="1800" b="1"/>
              <a:t>• Less government revenues with</a:t>
            </a:r>
          </a:p>
          <a:p>
            <a:pPr marL="173038" indent="-173038" eaLnBrk="1" hangingPunct="1"/>
            <a:r>
              <a:rPr lang="en-US" sz="1800" b="1"/>
              <a:t>  fewer workers</a:t>
            </a:r>
          </a:p>
          <a:p>
            <a:pPr marL="173038" indent="-173038" eaLnBrk="1" hangingPunct="1"/>
            <a:r>
              <a:rPr lang="en-US" sz="1800" b="1"/>
              <a:t> </a:t>
            </a:r>
          </a:p>
          <a:p>
            <a:pPr marL="173038" indent="-173038" eaLnBrk="1" hangingPunct="1"/>
            <a:endParaRPr lang="en-US" sz="1800" b="1"/>
          </a:p>
          <a:p>
            <a:pPr marL="173038" indent="-173038" eaLnBrk="1" hangingPunct="1"/>
            <a:r>
              <a:rPr lang="en-US" sz="1800" b="1"/>
              <a:t>• Less entrepreneurship and new </a:t>
            </a:r>
          </a:p>
          <a:p>
            <a:pPr marL="173038" indent="-173038" eaLnBrk="1" hangingPunct="1"/>
            <a:r>
              <a:rPr lang="en-US" sz="1800" b="1"/>
              <a:t>  business formation</a:t>
            </a:r>
          </a:p>
          <a:p>
            <a:pPr marL="173038" indent="-173038" eaLnBrk="1" hangingPunct="1"/>
            <a:endParaRPr lang="en-US" sz="1800" b="1"/>
          </a:p>
          <a:p>
            <a:pPr marL="173038" indent="-173038" eaLnBrk="1" hangingPunct="1"/>
            <a:endParaRPr lang="en-US" sz="1800" b="1"/>
          </a:p>
          <a:p>
            <a:pPr marL="173038" indent="-173038" eaLnBrk="1" hangingPunct="1"/>
            <a:r>
              <a:rPr lang="en-US" sz="1800" b="1"/>
              <a:t>• Less likelihood for new technology  development</a:t>
            </a:r>
          </a:p>
          <a:p>
            <a:pPr marL="173038" indent="-173038" eaLnBrk="1" hangingPunct="1"/>
            <a:endParaRPr lang="en-US" sz="1800" b="1"/>
          </a:p>
          <a:p>
            <a:pPr marL="173038" indent="-173038" eaLnBrk="1" hangingPunct="1"/>
            <a:endParaRPr lang="en-US" sz="1800" b="1"/>
          </a:p>
          <a:p>
            <a:pPr marL="173038" indent="-173038" eaLnBrk="1" hangingPunct="1"/>
            <a:r>
              <a:rPr lang="en-US" sz="1800" b="1"/>
              <a:t>• Increasing public deficits to fund   higher pension and healthcare costs</a:t>
            </a:r>
          </a:p>
          <a:p>
            <a:pPr marL="173038" indent="-173038" eaLnBrk="1" hangingPunct="1"/>
            <a:endParaRPr lang="en-US" sz="1800" b="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8600" y="68263"/>
            <a:ext cx="8763000" cy="1684337"/>
          </a:xfrm>
        </p:spPr>
        <p:txBody>
          <a:bodyPr/>
          <a:lstStyle/>
          <a:p>
            <a:r>
              <a:rPr lang="en-US"/>
              <a:t>SOLUTIONS: INFLUENCING POPULATION SIZE</a:t>
            </a:r>
          </a:p>
        </p:txBody>
      </p:sp>
      <p:sp>
        <p:nvSpPr>
          <p:cNvPr id="114691" name="Rectangle 3"/>
          <p:cNvSpPr>
            <a:spLocks noGrp="1" noChangeArrowheads="1"/>
          </p:cNvSpPr>
          <p:nvPr>
            <p:ph type="body" idx="1"/>
          </p:nvPr>
        </p:nvSpPr>
        <p:spPr>
          <a:xfrm>
            <a:off x="228600" y="1905000"/>
            <a:ext cx="8734425" cy="4724400"/>
          </a:xfrm>
        </p:spPr>
        <p:txBody>
          <a:bodyPr/>
          <a:lstStyle/>
          <a:p>
            <a:r>
              <a:rPr lang="en-US" b="1" i="1">
                <a:solidFill>
                  <a:schemeClr val="hlink"/>
                </a:solidFill>
              </a:rPr>
              <a:t>Demographic Transition</a:t>
            </a:r>
            <a:r>
              <a:rPr lang="en-US"/>
              <a:t>: As countries become economically developed, their birth and death rates tend to decline.</a:t>
            </a:r>
          </a:p>
          <a:p>
            <a:pPr lvl="1"/>
            <a:r>
              <a:rPr lang="en-US" b="1" i="1">
                <a:solidFill>
                  <a:schemeClr val="hlink"/>
                </a:solidFill>
              </a:rPr>
              <a:t>Preindustrial stage</a:t>
            </a:r>
            <a:r>
              <a:rPr lang="en-US"/>
              <a:t>: little population growth due to high infant mortality.</a:t>
            </a:r>
          </a:p>
          <a:p>
            <a:pPr lvl="1"/>
            <a:r>
              <a:rPr lang="en-US" b="1" i="1">
                <a:solidFill>
                  <a:schemeClr val="hlink"/>
                </a:solidFill>
              </a:rPr>
              <a:t>Transitional stage</a:t>
            </a:r>
            <a:r>
              <a:rPr lang="en-US"/>
              <a:t>: industrialization begins, death rates drops and birth rates remain high.</a:t>
            </a:r>
          </a:p>
          <a:p>
            <a:pPr lvl="1"/>
            <a:r>
              <a:rPr lang="en-US" b="1" i="1">
                <a:solidFill>
                  <a:schemeClr val="hlink"/>
                </a:solidFill>
              </a:rPr>
              <a:t>Industrial stage</a:t>
            </a:r>
            <a:r>
              <a:rPr lang="en-US"/>
              <a:t>: birth rate drops and approaches death rate.</a:t>
            </a:r>
          </a:p>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3600"/>
              <a:t>Animation: Demographic Transition Model</a:t>
            </a:r>
          </a:p>
        </p:txBody>
      </p:sp>
      <p:sp>
        <p:nvSpPr>
          <p:cNvPr id="116740" name="Text Box 4">
            <a:hlinkClick r:id="rId3" action="ppaction://hlinkfile"/>
          </p:cNvPr>
          <p:cNvSpPr txBox="1">
            <a:spLocks noChangeArrowheads="1"/>
          </p:cNvSpPr>
          <p:nvPr/>
        </p:nvSpPr>
        <p:spPr bwMode="auto">
          <a:xfrm>
            <a:off x="3844925" y="5483225"/>
            <a:ext cx="1454150" cy="641350"/>
          </a:xfrm>
          <a:prstGeom prst="rect">
            <a:avLst/>
          </a:prstGeom>
          <a:gradFill rotWithShape="0">
            <a:gsLst>
              <a:gs pos="0">
                <a:srgbClr val="26BC12">
                  <a:gamma/>
                  <a:shade val="46275"/>
                  <a:invGamma/>
                </a:srgbClr>
              </a:gs>
              <a:gs pos="50000">
                <a:srgbClr val="26BC12"/>
              </a:gs>
              <a:gs pos="100000">
                <a:srgbClr val="26BC12">
                  <a:gamma/>
                  <a:shade val="46275"/>
                  <a:invGamma/>
                </a:srgbClr>
              </a:gs>
            </a:gsLst>
            <a:lin ang="5400000" scaled="1"/>
          </a:gradFill>
          <a:ln w="9525">
            <a:noFill/>
            <a:miter lim="800000"/>
            <a:headEnd/>
            <a:tailEnd/>
          </a:ln>
          <a:effectLst/>
        </p:spPr>
        <p:txBody>
          <a:bodyPr wrap="none" anchor="ctr">
            <a:spAutoFit/>
          </a:bodyPr>
          <a:lstStyle/>
          <a:p>
            <a:pPr algn="ctr"/>
            <a:r>
              <a:rPr lang="en-US" sz="1800" dirty="0"/>
              <a:t>PLAY</a:t>
            </a:r>
          </a:p>
          <a:p>
            <a:pPr algn="ctr"/>
            <a:r>
              <a:rPr lang="en-US" sz="1800" dirty="0"/>
              <a:t>ANIMATION</a:t>
            </a:r>
          </a:p>
        </p:txBody>
      </p:sp>
      <p:pic>
        <p:nvPicPr>
          <p:cNvPr id="116741" name="Picture 5" descr="demo_transition"/>
          <p:cNvPicPr>
            <a:picLocks noChangeAspect="1" noChangeArrowheads="1"/>
          </p:cNvPicPr>
          <p:nvPr/>
        </p:nvPicPr>
        <p:blipFill>
          <a:blip r:embed="rId4"/>
          <a:srcRect/>
          <a:stretch>
            <a:fillRect/>
          </a:stretch>
        </p:blipFill>
        <p:spPr bwMode="auto">
          <a:xfrm>
            <a:off x="1881188" y="2111375"/>
            <a:ext cx="5380037" cy="26352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1" descr="0914"/>
          <p:cNvPicPr>
            <a:picLocks noChangeAspect="1" noChangeArrowheads="1"/>
          </p:cNvPicPr>
          <p:nvPr/>
        </p:nvPicPr>
        <p:blipFill>
          <a:blip r:embed="rId3"/>
          <a:srcRect/>
          <a:stretch>
            <a:fillRect/>
          </a:stretch>
        </p:blipFill>
        <p:spPr bwMode="auto">
          <a:xfrm>
            <a:off x="990600" y="1600200"/>
            <a:ext cx="7073900" cy="3338513"/>
          </a:xfrm>
          <a:prstGeom prst="rect">
            <a:avLst/>
          </a:prstGeom>
          <a:noFill/>
          <a:ln w="9525">
            <a:noFill/>
            <a:miter lim="800000"/>
            <a:headEnd/>
            <a:tailEnd/>
          </a:ln>
          <a:effectLst/>
        </p:spPr>
      </p:pic>
      <p:sp>
        <p:nvSpPr>
          <p:cNvPr id="118787" name="Rectangle 3"/>
          <p:cNvSpPr>
            <a:spLocks noGrp="1" noChangeArrowheads="1"/>
          </p:cNvSpPr>
          <p:nvPr>
            <p:ph type="title"/>
          </p:nvPr>
        </p:nvSpPr>
        <p:spPr>
          <a:xfrm>
            <a:off x="228600" y="68263"/>
            <a:ext cx="8763000" cy="1684337"/>
          </a:xfrm>
        </p:spPr>
        <p:txBody>
          <a:bodyPr/>
          <a:lstStyle/>
          <a:p>
            <a:r>
              <a:rPr lang="en-US"/>
              <a:t>SOLUTIONS: INFLUENCING POPULATION SIZE</a:t>
            </a:r>
          </a:p>
        </p:txBody>
      </p:sp>
      <p:sp>
        <p:nvSpPr>
          <p:cNvPr id="118788" name="Rectangle 4"/>
          <p:cNvSpPr>
            <a:spLocks noGrp="1" noChangeArrowheads="1"/>
          </p:cNvSpPr>
          <p:nvPr>
            <p:ph type="body" idx="1"/>
          </p:nvPr>
        </p:nvSpPr>
        <p:spPr>
          <a:xfrm>
            <a:off x="228600" y="4953000"/>
            <a:ext cx="8734425" cy="1524000"/>
          </a:xfrm>
        </p:spPr>
        <p:txBody>
          <a:bodyPr/>
          <a:lstStyle/>
          <a:p>
            <a:r>
              <a:rPr lang="en-US"/>
              <a:t>Generalized model of demographic transition.</a:t>
            </a:r>
          </a:p>
          <a:p>
            <a:pPr lvl="1"/>
            <a:r>
              <a:rPr lang="en-US"/>
              <a:t>Some developing countries may have difficulty making the demographic transition.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0914"/>
          <p:cNvPicPr>
            <a:picLocks noChangeAspect="1" noChangeArrowheads="1"/>
          </p:cNvPicPr>
          <p:nvPr/>
        </p:nvPicPr>
        <p:blipFill>
          <a:blip r:embed="rId3"/>
          <a:srcRect/>
          <a:stretch>
            <a:fillRect/>
          </a:stretch>
        </p:blipFill>
        <p:spPr bwMode="auto">
          <a:xfrm>
            <a:off x="609600" y="1736725"/>
            <a:ext cx="8001000" cy="3736975"/>
          </a:xfrm>
          <a:prstGeom prst="rect">
            <a:avLst/>
          </a:prstGeom>
          <a:noFill/>
        </p:spPr>
      </p:pic>
      <p:sp>
        <p:nvSpPr>
          <p:cNvPr id="120835" name="Rectangle 3" hidden="1"/>
          <p:cNvSpPr>
            <a:spLocks noGrp="1" noChangeArrowheads="1"/>
          </p:cNvSpPr>
          <p:nvPr>
            <p:ph type="title"/>
          </p:nvPr>
        </p:nvSpPr>
        <p:spPr/>
        <p:txBody>
          <a:bodyPr/>
          <a:lstStyle/>
          <a:p>
            <a:endParaRPr lang="en-US"/>
          </a:p>
        </p:txBody>
      </p:sp>
      <p:sp>
        <p:nvSpPr>
          <p:cNvPr id="120837" name="Text Box 5"/>
          <p:cNvSpPr txBox="1">
            <a:spLocks noChangeArrowheads="1"/>
          </p:cNvSpPr>
          <p:nvPr/>
        </p:nvSpPr>
        <p:spPr bwMode="auto">
          <a:xfrm>
            <a:off x="2598738" y="2951163"/>
            <a:ext cx="1087437" cy="336550"/>
          </a:xfrm>
          <a:prstGeom prst="rect">
            <a:avLst/>
          </a:prstGeom>
          <a:noFill/>
          <a:ln w="19050">
            <a:noFill/>
            <a:miter lim="800000"/>
            <a:headEnd/>
            <a:tailEnd/>
          </a:ln>
          <a:effectLst/>
        </p:spPr>
        <p:txBody>
          <a:bodyPr wrap="none">
            <a:spAutoFit/>
          </a:bodyPr>
          <a:lstStyle/>
          <a:p>
            <a:pPr eaLnBrk="1" hangingPunct="1"/>
            <a:r>
              <a:rPr lang="en-US" sz="1600" b="1"/>
              <a:t>Birth rate</a:t>
            </a:r>
          </a:p>
        </p:txBody>
      </p:sp>
      <p:sp>
        <p:nvSpPr>
          <p:cNvPr id="120838" name="Text Box 6"/>
          <p:cNvSpPr txBox="1">
            <a:spLocks noChangeArrowheads="1"/>
          </p:cNvSpPr>
          <p:nvPr/>
        </p:nvSpPr>
        <p:spPr bwMode="auto">
          <a:xfrm>
            <a:off x="3886200" y="3922713"/>
            <a:ext cx="1177925" cy="336550"/>
          </a:xfrm>
          <a:prstGeom prst="rect">
            <a:avLst/>
          </a:prstGeom>
          <a:noFill/>
          <a:ln w="19050">
            <a:noFill/>
            <a:miter lim="800000"/>
            <a:headEnd/>
            <a:tailEnd/>
          </a:ln>
          <a:effectLst/>
        </p:spPr>
        <p:txBody>
          <a:bodyPr wrap="none">
            <a:spAutoFit/>
          </a:bodyPr>
          <a:lstStyle/>
          <a:p>
            <a:pPr eaLnBrk="1" hangingPunct="1"/>
            <a:r>
              <a:rPr lang="en-US" sz="1600" b="1"/>
              <a:t>Death rate</a:t>
            </a:r>
          </a:p>
        </p:txBody>
      </p:sp>
      <p:sp>
        <p:nvSpPr>
          <p:cNvPr id="120839" name="Text Box 7"/>
          <p:cNvSpPr txBox="1">
            <a:spLocks noChangeArrowheads="1"/>
          </p:cNvSpPr>
          <p:nvPr/>
        </p:nvSpPr>
        <p:spPr bwMode="auto">
          <a:xfrm>
            <a:off x="2595563" y="4559300"/>
            <a:ext cx="1763712" cy="336550"/>
          </a:xfrm>
          <a:prstGeom prst="rect">
            <a:avLst/>
          </a:prstGeom>
          <a:noFill/>
          <a:ln w="19050">
            <a:noFill/>
            <a:miter lim="800000"/>
            <a:headEnd/>
            <a:tailEnd/>
          </a:ln>
          <a:effectLst/>
        </p:spPr>
        <p:txBody>
          <a:bodyPr wrap="none">
            <a:spAutoFit/>
          </a:bodyPr>
          <a:lstStyle/>
          <a:p>
            <a:pPr eaLnBrk="1" hangingPunct="1"/>
            <a:r>
              <a:rPr lang="en-US" sz="1600" b="1"/>
              <a:t>Total population</a:t>
            </a:r>
          </a:p>
        </p:txBody>
      </p:sp>
      <p:sp>
        <p:nvSpPr>
          <p:cNvPr id="120840" name="Text Box 8"/>
          <p:cNvSpPr txBox="1">
            <a:spLocks noChangeArrowheads="1"/>
          </p:cNvSpPr>
          <p:nvPr/>
        </p:nvSpPr>
        <p:spPr bwMode="auto">
          <a:xfrm>
            <a:off x="685800" y="1203325"/>
            <a:ext cx="1425575" cy="581025"/>
          </a:xfrm>
          <a:prstGeom prst="rect">
            <a:avLst/>
          </a:prstGeom>
          <a:noFill/>
          <a:ln w="19050">
            <a:noFill/>
            <a:miter lim="800000"/>
            <a:headEnd/>
            <a:tailEnd/>
          </a:ln>
          <a:effectLst/>
        </p:spPr>
        <p:txBody>
          <a:bodyPr wrap="none">
            <a:spAutoFit/>
          </a:bodyPr>
          <a:lstStyle/>
          <a:p>
            <a:pPr algn="ctr" eaLnBrk="1" hangingPunct="1"/>
            <a:r>
              <a:rPr lang="en-US" sz="1600" b="1"/>
              <a:t>Stage 1</a:t>
            </a:r>
          </a:p>
          <a:p>
            <a:pPr algn="ctr" eaLnBrk="1" hangingPunct="1"/>
            <a:r>
              <a:rPr lang="en-US" sz="1600" b="1"/>
              <a:t>Preindustrial</a:t>
            </a:r>
          </a:p>
        </p:txBody>
      </p:sp>
      <p:sp>
        <p:nvSpPr>
          <p:cNvPr id="120841" name="Text Box 9"/>
          <p:cNvSpPr txBox="1">
            <a:spLocks noChangeArrowheads="1"/>
          </p:cNvSpPr>
          <p:nvPr/>
        </p:nvSpPr>
        <p:spPr bwMode="auto">
          <a:xfrm>
            <a:off x="2903538" y="1203325"/>
            <a:ext cx="1335087" cy="581025"/>
          </a:xfrm>
          <a:prstGeom prst="rect">
            <a:avLst/>
          </a:prstGeom>
          <a:noFill/>
          <a:ln w="19050">
            <a:noFill/>
            <a:miter lim="800000"/>
            <a:headEnd/>
            <a:tailEnd/>
          </a:ln>
          <a:effectLst/>
        </p:spPr>
        <p:txBody>
          <a:bodyPr wrap="none">
            <a:spAutoFit/>
          </a:bodyPr>
          <a:lstStyle/>
          <a:p>
            <a:pPr algn="ctr" eaLnBrk="1" hangingPunct="1"/>
            <a:r>
              <a:rPr lang="en-US" sz="1600" b="1"/>
              <a:t>Stage 2</a:t>
            </a:r>
          </a:p>
          <a:p>
            <a:pPr algn="ctr" eaLnBrk="1" hangingPunct="1"/>
            <a:r>
              <a:rPr lang="en-US" sz="1600" b="1"/>
              <a:t>Transitional</a:t>
            </a:r>
          </a:p>
        </p:txBody>
      </p:sp>
      <p:sp>
        <p:nvSpPr>
          <p:cNvPr id="120842" name="Text Box 10"/>
          <p:cNvSpPr txBox="1">
            <a:spLocks noChangeArrowheads="1"/>
          </p:cNvSpPr>
          <p:nvPr/>
        </p:nvSpPr>
        <p:spPr bwMode="auto">
          <a:xfrm>
            <a:off x="5281613" y="1227138"/>
            <a:ext cx="1098550" cy="581025"/>
          </a:xfrm>
          <a:prstGeom prst="rect">
            <a:avLst/>
          </a:prstGeom>
          <a:noFill/>
          <a:ln w="19050">
            <a:noFill/>
            <a:miter lim="800000"/>
            <a:headEnd/>
            <a:tailEnd/>
          </a:ln>
          <a:effectLst/>
        </p:spPr>
        <p:txBody>
          <a:bodyPr wrap="none">
            <a:spAutoFit/>
          </a:bodyPr>
          <a:lstStyle/>
          <a:p>
            <a:pPr algn="ctr" eaLnBrk="1" hangingPunct="1"/>
            <a:r>
              <a:rPr lang="en-US" sz="1600" b="1"/>
              <a:t>Stage 3</a:t>
            </a:r>
          </a:p>
          <a:p>
            <a:pPr algn="ctr" eaLnBrk="1" hangingPunct="1"/>
            <a:r>
              <a:rPr lang="en-US" sz="1600" b="1"/>
              <a:t>Industrial</a:t>
            </a:r>
          </a:p>
        </p:txBody>
      </p:sp>
      <p:sp>
        <p:nvSpPr>
          <p:cNvPr id="120843" name="Text Box 11"/>
          <p:cNvSpPr txBox="1">
            <a:spLocks noChangeArrowheads="1"/>
          </p:cNvSpPr>
          <p:nvPr/>
        </p:nvSpPr>
        <p:spPr bwMode="auto">
          <a:xfrm>
            <a:off x="6629400" y="1219200"/>
            <a:ext cx="1538288" cy="581025"/>
          </a:xfrm>
          <a:prstGeom prst="rect">
            <a:avLst/>
          </a:prstGeom>
          <a:noFill/>
          <a:ln w="19050">
            <a:noFill/>
            <a:miter lim="800000"/>
            <a:headEnd/>
            <a:tailEnd/>
          </a:ln>
          <a:effectLst/>
        </p:spPr>
        <p:txBody>
          <a:bodyPr wrap="none">
            <a:spAutoFit/>
          </a:bodyPr>
          <a:lstStyle/>
          <a:p>
            <a:pPr algn="ctr"/>
            <a:r>
              <a:rPr lang="en-US" sz="1600" b="1"/>
              <a:t>Stage 4</a:t>
            </a:r>
          </a:p>
          <a:p>
            <a:pPr algn="ctr"/>
            <a:r>
              <a:rPr lang="en-US" sz="1600" b="1"/>
              <a:t>Postindustrial</a:t>
            </a:r>
          </a:p>
        </p:txBody>
      </p:sp>
      <p:sp>
        <p:nvSpPr>
          <p:cNvPr id="120844" name="Text Box 12"/>
          <p:cNvSpPr txBox="1">
            <a:spLocks noChangeArrowheads="1"/>
          </p:cNvSpPr>
          <p:nvPr/>
        </p:nvSpPr>
        <p:spPr bwMode="auto">
          <a:xfrm>
            <a:off x="3660775" y="5145088"/>
            <a:ext cx="2284413" cy="336550"/>
          </a:xfrm>
          <a:prstGeom prst="rect">
            <a:avLst/>
          </a:prstGeom>
          <a:noFill/>
          <a:ln w="19050">
            <a:noFill/>
            <a:miter lim="800000"/>
            <a:headEnd/>
            <a:tailEnd/>
          </a:ln>
          <a:effectLst/>
        </p:spPr>
        <p:txBody>
          <a:bodyPr wrap="none">
            <a:spAutoFit/>
          </a:bodyPr>
          <a:lstStyle/>
          <a:p>
            <a:pPr algn="ctr"/>
            <a:r>
              <a:rPr lang="en-US" sz="1600" b="1"/>
              <a:t>Growth rate over time</a:t>
            </a:r>
          </a:p>
        </p:txBody>
      </p:sp>
      <p:sp>
        <p:nvSpPr>
          <p:cNvPr id="120845" name="Text Box 13"/>
          <p:cNvSpPr txBox="1">
            <a:spLocks noChangeArrowheads="1"/>
          </p:cNvSpPr>
          <p:nvPr/>
        </p:nvSpPr>
        <p:spPr bwMode="auto">
          <a:xfrm rot="-5400000">
            <a:off x="-1077912" y="3265487"/>
            <a:ext cx="2736850" cy="581025"/>
          </a:xfrm>
          <a:prstGeom prst="rect">
            <a:avLst/>
          </a:prstGeom>
          <a:noFill/>
          <a:ln w="19050">
            <a:noFill/>
            <a:miter lim="800000"/>
            <a:headEnd/>
            <a:tailEnd/>
          </a:ln>
          <a:effectLst/>
        </p:spPr>
        <p:txBody>
          <a:bodyPr wrap="none">
            <a:spAutoFit/>
          </a:bodyPr>
          <a:lstStyle/>
          <a:p>
            <a:pPr algn="ctr"/>
            <a:r>
              <a:rPr lang="en-US" sz="1600" b="1"/>
              <a:t>Birth rate and death rate</a:t>
            </a:r>
          </a:p>
          <a:p>
            <a:pPr algn="ctr"/>
            <a:r>
              <a:rPr lang="en-US" sz="1600" b="1"/>
              <a:t>(number per 1,00 per year)</a:t>
            </a:r>
          </a:p>
        </p:txBody>
      </p:sp>
      <p:sp>
        <p:nvSpPr>
          <p:cNvPr id="120846" name="Text Box 14"/>
          <p:cNvSpPr txBox="1">
            <a:spLocks noChangeArrowheads="1"/>
          </p:cNvSpPr>
          <p:nvPr/>
        </p:nvSpPr>
        <p:spPr bwMode="auto">
          <a:xfrm rot="-5410411">
            <a:off x="7529512" y="3251201"/>
            <a:ext cx="2498725" cy="336550"/>
          </a:xfrm>
          <a:prstGeom prst="rect">
            <a:avLst/>
          </a:prstGeom>
          <a:noFill/>
          <a:ln w="19050">
            <a:noFill/>
            <a:miter lim="800000"/>
            <a:headEnd/>
            <a:tailEnd/>
          </a:ln>
          <a:effectLst/>
        </p:spPr>
        <p:txBody>
          <a:bodyPr wrap="none">
            <a:spAutoFit/>
          </a:bodyPr>
          <a:lstStyle/>
          <a:p>
            <a:pPr algn="ctr"/>
            <a:r>
              <a:rPr lang="en-US" sz="1600" b="1"/>
              <a:t>Relative population size</a:t>
            </a:r>
          </a:p>
        </p:txBody>
      </p:sp>
      <p:sp>
        <p:nvSpPr>
          <p:cNvPr id="120847" name="Text Box 15"/>
          <p:cNvSpPr txBox="1">
            <a:spLocks noChangeArrowheads="1"/>
          </p:cNvSpPr>
          <p:nvPr/>
        </p:nvSpPr>
        <p:spPr bwMode="auto">
          <a:xfrm>
            <a:off x="990600" y="4813300"/>
            <a:ext cx="590550" cy="336550"/>
          </a:xfrm>
          <a:prstGeom prst="rect">
            <a:avLst/>
          </a:prstGeom>
          <a:noFill/>
          <a:ln w="19050">
            <a:noFill/>
            <a:miter lim="800000"/>
            <a:headEnd/>
            <a:tailEnd/>
          </a:ln>
          <a:effectLst/>
        </p:spPr>
        <p:txBody>
          <a:bodyPr wrap="none">
            <a:spAutoFit/>
          </a:bodyPr>
          <a:lstStyle/>
          <a:p>
            <a:pPr eaLnBrk="1" hangingPunct="1"/>
            <a:r>
              <a:rPr lang="en-US" sz="1600" b="1"/>
              <a:t>Low</a:t>
            </a:r>
          </a:p>
        </p:txBody>
      </p:sp>
      <p:sp>
        <p:nvSpPr>
          <p:cNvPr id="120848" name="Text Box 16"/>
          <p:cNvSpPr txBox="1">
            <a:spLocks noChangeArrowheads="1"/>
          </p:cNvSpPr>
          <p:nvPr/>
        </p:nvSpPr>
        <p:spPr bwMode="auto">
          <a:xfrm>
            <a:off x="5562600" y="4792663"/>
            <a:ext cx="590550" cy="336550"/>
          </a:xfrm>
          <a:prstGeom prst="rect">
            <a:avLst/>
          </a:prstGeom>
          <a:noFill/>
          <a:ln w="19050">
            <a:noFill/>
            <a:miter lim="800000"/>
            <a:headEnd/>
            <a:tailEnd/>
          </a:ln>
          <a:effectLst/>
        </p:spPr>
        <p:txBody>
          <a:bodyPr wrap="none">
            <a:spAutoFit/>
          </a:bodyPr>
          <a:lstStyle/>
          <a:p>
            <a:pPr eaLnBrk="1" hangingPunct="1"/>
            <a:r>
              <a:rPr lang="en-US" sz="1600" b="1"/>
              <a:t>Low</a:t>
            </a:r>
          </a:p>
        </p:txBody>
      </p:sp>
      <p:sp>
        <p:nvSpPr>
          <p:cNvPr id="120849" name="Text Box 17"/>
          <p:cNvSpPr txBox="1">
            <a:spLocks noChangeArrowheads="1"/>
          </p:cNvSpPr>
          <p:nvPr/>
        </p:nvSpPr>
        <p:spPr bwMode="auto">
          <a:xfrm>
            <a:off x="8553450" y="4648200"/>
            <a:ext cx="590550" cy="336550"/>
          </a:xfrm>
          <a:prstGeom prst="rect">
            <a:avLst/>
          </a:prstGeom>
          <a:noFill/>
          <a:ln w="19050">
            <a:noFill/>
            <a:miter lim="800000"/>
            <a:headEnd/>
            <a:tailEnd/>
          </a:ln>
          <a:effectLst/>
        </p:spPr>
        <p:txBody>
          <a:bodyPr wrap="none">
            <a:spAutoFit/>
          </a:bodyPr>
          <a:lstStyle/>
          <a:p>
            <a:pPr eaLnBrk="1" hangingPunct="1"/>
            <a:r>
              <a:rPr lang="en-US" sz="1600" b="1"/>
              <a:t>Low</a:t>
            </a:r>
          </a:p>
        </p:txBody>
      </p:sp>
      <p:sp>
        <p:nvSpPr>
          <p:cNvPr id="120850" name="Text Box 18"/>
          <p:cNvSpPr txBox="1">
            <a:spLocks noChangeArrowheads="1"/>
          </p:cNvSpPr>
          <p:nvPr/>
        </p:nvSpPr>
        <p:spPr bwMode="auto">
          <a:xfrm>
            <a:off x="1731963" y="4808538"/>
            <a:ext cx="1200150" cy="336550"/>
          </a:xfrm>
          <a:prstGeom prst="rect">
            <a:avLst/>
          </a:prstGeom>
          <a:noFill/>
          <a:ln w="19050">
            <a:noFill/>
            <a:miter lim="800000"/>
            <a:headEnd/>
            <a:tailEnd/>
          </a:ln>
          <a:effectLst/>
        </p:spPr>
        <p:txBody>
          <a:bodyPr wrap="none">
            <a:spAutoFit/>
          </a:bodyPr>
          <a:lstStyle/>
          <a:p>
            <a:pPr eaLnBrk="1" hangingPunct="1"/>
            <a:r>
              <a:rPr lang="en-US" sz="1600" b="1"/>
              <a:t>Increasing</a:t>
            </a:r>
          </a:p>
        </p:txBody>
      </p:sp>
      <p:sp>
        <p:nvSpPr>
          <p:cNvPr id="120851" name="Text Box 19"/>
          <p:cNvSpPr txBox="1">
            <a:spLocks noChangeArrowheads="1"/>
          </p:cNvSpPr>
          <p:nvPr/>
        </p:nvSpPr>
        <p:spPr bwMode="auto">
          <a:xfrm>
            <a:off x="3051175" y="4816475"/>
            <a:ext cx="1109663" cy="336550"/>
          </a:xfrm>
          <a:prstGeom prst="rect">
            <a:avLst/>
          </a:prstGeom>
          <a:noFill/>
          <a:ln w="19050">
            <a:noFill/>
            <a:miter lim="800000"/>
            <a:headEnd/>
            <a:tailEnd/>
          </a:ln>
          <a:effectLst/>
        </p:spPr>
        <p:txBody>
          <a:bodyPr wrap="none">
            <a:spAutoFit/>
          </a:bodyPr>
          <a:lstStyle/>
          <a:p>
            <a:pPr eaLnBrk="1" hangingPunct="1"/>
            <a:r>
              <a:rPr lang="en-US" sz="1600" b="1"/>
              <a:t>Very high</a:t>
            </a:r>
          </a:p>
        </p:txBody>
      </p:sp>
      <p:sp>
        <p:nvSpPr>
          <p:cNvPr id="120852" name="Text Box 20"/>
          <p:cNvSpPr txBox="1">
            <a:spLocks noChangeArrowheads="1"/>
          </p:cNvSpPr>
          <p:nvPr/>
        </p:nvSpPr>
        <p:spPr bwMode="auto">
          <a:xfrm>
            <a:off x="4154488" y="4816475"/>
            <a:ext cx="1279525" cy="336550"/>
          </a:xfrm>
          <a:prstGeom prst="rect">
            <a:avLst/>
          </a:prstGeom>
          <a:noFill/>
          <a:ln w="19050">
            <a:noFill/>
            <a:miter lim="800000"/>
            <a:headEnd/>
            <a:tailEnd/>
          </a:ln>
          <a:effectLst/>
        </p:spPr>
        <p:txBody>
          <a:bodyPr wrap="none">
            <a:spAutoFit/>
          </a:bodyPr>
          <a:lstStyle/>
          <a:p>
            <a:pPr eaLnBrk="1" hangingPunct="1"/>
            <a:r>
              <a:rPr lang="en-US" sz="1600" b="1"/>
              <a:t>Decreasing</a:t>
            </a:r>
          </a:p>
        </p:txBody>
      </p:sp>
      <p:sp>
        <p:nvSpPr>
          <p:cNvPr id="120853" name="Text Box 21"/>
          <p:cNvSpPr txBox="1">
            <a:spLocks noChangeArrowheads="1"/>
          </p:cNvSpPr>
          <p:nvPr/>
        </p:nvSpPr>
        <p:spPr bwMode="auto">
          <a:xfrm>
            <a:off x="6645275" y="4808538"/>
            <a:ext cx="623888" cy="336550"/>
          </a:xfrm>
          <a:prstGeom prst="rect">
            <a:avLst/>
          </a:prstGeom>
          <a:noFill/>
          <a:ln w="19050">
            <a:noFill/>
            <a:miter lim="800000"/>
            <a:headEnd/>
            <a:tailEnd/>
          </a:ln>
          <a:effectLst/>
        </p:spPr>
        <p:txBody>
          <a:bodyPr wrap="none">
            <a:spAutoFit/>
          </a:bodyPr>
          <a:lstStyle/>
          <a:p>
            <a:pPr eaLnBrk="1" hangingPunct="1"/>
            <a:r>
              <a:rPr lang="en-US" sz="1600" b="1"/>
              <a:t>Zero</a:t>
            </a:r>
          </a:p>
        </p:txBody>
      </p:sp>
      <p:sp>
        <p:nvSpPr>
          <p:cNvPr id="120854" name="Text Box 22"/>
          <p:cNvSpPr txBox="1">
            <a:spLocks noChangeArrowheads="1"/>
          </p:cNvSpPr>
          <p:nvPr/>
        </p:nvSpPr>
        <p:spPr bwMode="auto">
          <a:xfrm>
            <a:off x="7512050" y="4800600"/>
            <a:ext cx="1031875" cy="336550"/>
          </a:xfrm>
          <a:prstGeom prst="rect">
            <a:avLst/>
          </a:prstGeom>
          <a:noFill/>
          <a:ln w="19050">
            <a:noFill/>
            <a:miter lim="800000"/>
            <a:headEnd/>
            <a:tailEnd/>
          </a:ln>
          <a:effectLst/>
        </p:spPr>
        <p:txBody>
          <a:bodyPr wrap="none">
            <a:spAutoFit/>
          </a:bodyPr>
          <a:lstStyle/>
          <a:p>
            <a:pPr eaLnBrk="1" hangingPunct="1"/>
            <a:r>
              <a:rPr lang="en-US" sz="1600" b="1"/>
              <a:t>Negative</a:t>
            </a:r>
          </a:p>
        </p:txBody>
      </p:sp>
      <p:sp>
        <p:nvSpPr>
          <p:cNvPr id="120855" name="Text Box 23"/>
          <p:cNvSpPr txBox="1">
            <a:spLocks noChangeArrowheads="1"/>
          </p:cNvSpPr>
          <p:nvPr/>
        </p:nvSpPr>
        <p:spPr bwMode="auto">
          <a:xfrm>
            <a:off x="8509000" y="1965325"/>
            <a:ext cx="635000" cy="336550"/>
          </a:xfrm>
          <a:prstGeom prst="rect">
            <a:avLst/>
          </a:prstGeom>
          <a:noFill/>
          <a:ln w="19050">
            <a:noFill/>
            <a:miter lim="800000"/>
            <a:headEnd/>
            <a:tailEnd/>
          </a:ln>
          <a:effectLst/>
        </p:spPr>
        <p:txBody>
          <a:bodyPr wrap="none">
            <a:spAutoFit/>
          </a:bodyPr>
          <a:lstStyle/>
          <a:p>
            <a:pPr eaLnBrk="1" hangingPunct="1"/>
            <a:r>
              <a:rPr lang="en-US" sz="1600" b="1"/>
              <a:t>High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28600" y="68263"/>
            <a:ext cx="8763000" cy="1684337"/>
          </a:xfrm>
        </p:spPr>
        <p:txBody>
          <a:bodyPr/>
          <a:lstStyle/>
          <a:p>
            <a:r>
              <a:rPr lang="en-US"/>
              <a:t>SOLUTIONS: INFLUENCING POPULATION SIZE</a:t>
            </a:r>
          </a:p>
        </p:txBody>
      </p:sp>
      <p:sp>
        <p:nvSpPr>
          <p:cNvPr id="122883" name="Rectangle 3"/>
          <p:cNvSpPr>
            <a:spLocks noGrp="1" noChangeArrowheads="1"/>
          </p:cNvSpPr>
          <p:nvPr>
            <p:ph type="body" idx="1"/>
          </p:nvPr>
        </p:nvSpPr>
        <p:spPr>
          <a:xfrm>
            <a:off x="228600" y="1905000"/>
            <a:ext cx="8734425" cy="4724400"/>
          </a:xfrm>
        </p:spPr>
        <p:txBody>
          <a:bodyPr/>
          <a:lstStyle/>
          <a:p>
            <a:r>
              <a:rPr lang="en-US"/>
              <a:t>Family planning has been a major factor in reducing the number of births and abortions throughout most of the world.</a:t>
            </a:r>
          </a:p>
          <a:p>
            <a:r>
              <a:rPr lang="en-US"/>
              <a:t>Women tend to have fewer children if they are:</a:t>
            </a:r>
          </a:p>
          <a:p>
            <a:pPr lvl="1"/>
            <a:r>
              <a:rPr lang="en-US"/>
              <a:t>Educated.</a:t>
            </a:r>
          </a:p>
          <a:p>
            <a:pPr lvl="1"/>
            <a:r>
              <a:rPr lang="en-US"/>
              <a:t>Hold a paying job outside the home.</a:t>
            </a:r>
          </a:p>
          <a:p>
            <a:pPr lvl="1"/>
            <a:r>
              <a:rPr lang="en-US"/>
              <a:t>Do not have their human right suppressed.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28600" y="68263"/>
            <a:ext cx="8763000" cy="1684337"/>
          </a:xfrm>
        </p:spPr>
        <p:txBody>
          <a:bodyPr/>
          <a:lstStyle/>
          <a:p>
            <a:r>
              <a:rPr lang="en-US"/>
              <a:t>SOLUTIONS: INFLUENCING POPULATION SIZE</a:t>
            </a:r>
          </a:p>
        </p:txBody>
      </p:sp>
      <p:sp>
        <p:nvSpPr>
          <p:cNvPr id="124931" name="Rectangle 3"/>
          <p:cNvSpPr>
            <a:spLocks noGrp="1" noChangeArrowheads="1"/>
          </p:cNvSpPr>
          <p:nvPr>
            <p:ph type="body" idx="1"/>
          </p:nvPr>
        </p:nvSpPr>
        <p:spPr>
          <a:xfrm>
            <a:off x="228600" y="1905000"/>
            <a:ext cx="8734425" cy="4724400"/>
          </a:xfrm>
        </p:spPr>
        <p:txBody>
          <a:bodyPr/>
          <a:lstStyle/>
          <a:p>
            <a:r>
              <a:rPr lang="en-US"/>
              <a:t>The best way to slow population growth is a combination of:</a:t>
            </a:r>
          </a:p>
          <a:p>
            <a:pPr lvl="1"/>
            <a:r>
              <a:rPr lang="en-US"/>
              <a:t>Investing in family planning.</a:t>
            </a:r>
          </a:p>
          <a:p>
            <a:pPr lvl="1"/>
            <a:r>
              <a:rPr lang="en-US"/>
              <a:t>Reducing poverty.</a:t>
            </a:r>
          </a:p>
          <a:p>
            <a:pPr lvl="1"/>
            <a:r>
              <a:rPr lang="en-US"/>
              <a:t>Elevating the status of women.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8600" y="68263"/>
            <a:ext cx="8763000" cy="1989137"/>
          </a:xfrm>
        </p:spPr>
        <p:txBody>
          <a:bodyPr/>
          <a:lstStyle/>
          <a:p>
            <a:r>
              <a:rPr lang="en-US"/>
              <a:t>SLOWING POPULATION GROWTH IN INDIA AND CHINA</a:t>
            </a:r>
          </a:p>
        </p:txBody>
      </p:sp>
      <p:sp>
        <p:nvSpPr>
          <p:cNvPr id="126979" name="Rectangle 3"/>
          <p:cNvSpPr>
            <a:spLocks noGrp="1" noChangeArrowheads="1"/>
          </p:cNvSpPr>
          <p:nvPr>
            <p:ph type="body" idx="1"/>
          </p:nvPr>
        </p:nvSpPr>
        <p:spPr>
          <a:xfrm>
            <a:off x="228600" y="2209800"/>
            <a:ext cx="8734425" cy="4419600"/>
          </a:xfrm>
        </p:spPr>
        <p:txBody>
          <a:bodyPr/>
          <a:lstStyle/>
          <a:p>
            <a:r>
              <a:rPr lang="en-US"/>
              <a:t>For more than five decades, India has tried to control its population growth with only modest success.</a:t>
            </a:r>
          </a:p>
          <a:p>
            <a:r>
              <a:rPr lang="en-US"/>
              <a:t>Since 1970, China has used a government-enforced program to cut its birth rate in half and sharply reduce its fertility rate.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0915"/>
          <p:cNvPicPr>
            <a:picLocks noChangeAspect="1" noChangeArrowheads="1"/>
          </p:cNvPicPr>
          <p:nvPr/>
        </p:nvPicPr>
        <p:blipFill>
          <a:blip r:embed="rId3"/>
          <a:srcRect/>
          <a:stretch>
            <a:fillRect/>
          </a:stretch>
        </p:blipFill>
        <p:spPr bwMode="auto">
          <a:xfrm>
            <a:off x="2903538" y="200025"/>
            <a:ext cx="5345112" cy="6477000"/>
          </a:xfrm>
          <a:prstGeom prst="rect">
            <a:avLst/>
          </a:prstGeom>
          <a:noFill/>
        </p:spPr>
      </p:pic>
      <p:sp>
        <p:nvSpPr>
          <p:cNvPr id="131075" name="Rectangle 3" hidden="1"/>
          <p:cNvSpPr>
            <a:spLocks noGrp="1" noChangeArrowheads="1"/>
          </p:cNvSpPr>
          <p:nvPr>
            <p:ph type="title"/>
          </p:nvPr>
        </p:nvSpPr>
        <p:spPr/>
        <p:txBody>
          <a:bodyPr/>
          <a:lstStyle/>
          <a:p>
            <a:endParaRPr lang="en-US"/>
          </a:p>
        </p:txBody>
      </p:sp>
      <p:sp>
        <p:nvSpPr>
          <p:cNvPr id="131077" name="Rectangle 5"/>
          <p:cNvSpPr>
            <a:spLocks noChangeArrowheads="1"/>
          </p:cNvSpPr>
          <p:nvPr/>
        </p:nvSpPr>
        <p:spPr bwMode="auto">
          <a:xfrm>
            <a:off x="1171575" y="3581400"/>
            <a:ext cx="2057400" cy="366713"/>
          </a:xfrm>
          <a:prstGeom prst="rect">
            <a:avLst/>
          </a:prstGeom>
          <a:noFill/>
          <a:ln w="9525">
            <a:noFill/>
            <a:miter lim="800000"/>
            <a:headEnd/>
            <a:tailEnd/>
          </a:ln>
          <a:effectLst/>
        </p:spPr>
        <p:txBody>
          <a:bodyPr>
            <a:spAutoFit/>
          </a:bodyPr>
          <a:lstStyle/>
          <a:p>
            <a:pPr eaLnBrk="1" hangingPunct="1"/>
            <a:r>
              <a:rPr lang="en-US" sz="1800" b="1"/>
              <a:t>Total fertility rate</a:t>
            </a:r>
          </a:p>
        </p:txBody>
      </p:sp>
      <p:sp>
        <p:nvSpPr>
          <p:cNvPr id="131078" name="Rectangle 6"/>
          <p:cNvSpPr>
            <a:spLocks noChangeArrowheads="1"/>
          </p:cNvSpPr>
          <p:nvPr/>
        </p:nvSpPr>
        <p:spPr bwMode="auto">
          <a:xfrm>
            <a:off x="1612900" y="0"/>
            <a:ext cx="1600200" cy="915988"/>
          </a:xfrm>
          <a:prstGeom prst="rect">
            <a:avLst/>
          </a:prstGeom>
          <a:noFill/>
          <a:ln w="19050">
            <a:noFill/>
            <a:miter lim="800000"/>
            <a:headEnd/>
            <a:tailEnd/>
          </a:ln>
          <a:effectLst/>
        </p:spPr>
        <p:txBody>
          <a:bodyPr>
            <a:spAutoFit/>
          </a:bodyPr>
          <a:lstStyle/>
          <a:p>
            <a:pPr algn="r" eaLnBrk="1" hangingPunct="1"/>
            <a:r>
              <a:rPr lang="en-US" sz="1800" b="1"/>
              <a:t>Percentage</a:t>
            </a:r>
          </a:p>
          <a:p>
            <a:pPr algn="r" eaLnBrk="1" hangingPunct="1"/>
            <a:r>
              <a:rPr lang="en-US" sz="1800" b="1"/>
              <a:t>of world</a:t>
            </a:r>
          </a:p>
          <a:p>
            <a:pPr algn="r" eaLnBrk="1" hangingPunct="1"/>
            <a:r>
              <a:rPr lang="en-US" sz="1800" b="1"/>
              <a:t>population</a:t>
            </a:r>
          </a:p>
        </p:txBody>
      </p:sp>
      <p:sp>
        <p:nvSpPr>
          <p:cNvPr id="131079" name="Rectangle 7"/>
          <p:cNvSpPr>
            <a:spLocks noChangeArrowheads="1"/>
          </p:cNvSpPr>
          <p:nvPr/>
        </p:nvSpPr>
        <p:spPr bwMode="auto">
          <a:xfrm>
            <a:off x="1828800" y="838200"/>
            <a:ext cx="1365250" cy="366713"/>
          </a:xfrm>
          <a:prstGeom prst="rect">
            <a:avLst/>
          </a:prstGeom>
          <a:noFill/>
          <a:ln w="19050">
            <a:noFill/>
            <a:miter lim="800000"/>
            <a:headEnd/>
            <a:tailEnd/>
          </a:ln>
          <a:effectLst/>
        </p:spPr>
        <p:txBody>
          <a:bodyPr wrap="none">
            <a:spAutoFit/>
          </a:bodyPr>
          <a:lstStyle/>
          <a:p>
            <a:pPr eaLnBrk="1" hangingPunct="1"/>
            <a:r>
              <a:rPr lang="en-US" sz="1800" b="1"/>
              <a:t>Population</a:t>
            </a:r>
          </a:p>
        </p:txBody>
      </p:sp>
      <p:sp>
        <p:nvSpPr>
          <p:cNvPr id="131080" name="Rectangle 8"/>
          <p:cNvSpPr>
            <a:spLocks noChangeArrowheads="1"/>
          </p:cNvSpPr>
          <p:nvPr/>
        </p:nvSpPr>
        <p:spPr bwMode="auto">
          <a:xfrm>
            <a:off x="1119188" y="1263650"/>
            <a:ext cx="2089150" cy="641350"/>
          </a:xfrm>
          <a:prstGeom prst="rect">
            <a:avLst/>
          </a:prstGeom>
          <a:noFill/>
          <a:ln w="19050">
            <a:noFill/>
            <a:miter lim="800000"/>
            <a:headEnd/>
            <a:tailEnd/>
          </a:ln>
          <a:effectLst/>
        </p:spPr>
        <p:txBody>
          <a:bodyPr wrap="none">
            <a:spAutoFit/>
          </a:bodyPr>
          <a:lstStyle/>
          <a:p>
            <a:pPr algn="r" eaLnBrk="1" hangingPunct="1"/>
            <a:r>
              <a:rPr lang="en-US" sz="1800" b="1"/>
              <a:t>Population (2050)</a:t>
            </a:r>
          </a:p>
          <a:p>
            <a:pPr algn="r" eaLnBrk="1" hangingPunct="1"/>
            <a:r>
              <a:rPr lang="en-US" sz="1800" b="1"/>
              <a:t>(estimated)</a:t>
            </a:r>
          </a:p>
        </p:txBody>
      </p:sp>
      <p:sp>
        <p:nvSpPr>
          <p:cNvPr id="131081" name="Rectangle 9"/>
          <p:cNvSpPr>
            <a:spLocks noChangeArrowheads="1"/>
          </p:cNvSpPr>
          <p:nvPr/>
        </p:nvSpPr>
        <p:spPr bwMode="auto">
          <a:xfrm>
            <a:off x="657225" y="1920875"/>
            <a:ext cx="2546350" cy="366713"/>
          </a:xfrm>
          <a:prstGeom prst="rect">
            <a:avLst/>
          </a:prstGeom>
          <a:noFill/>
          <a:ln w="19050">
            <a:noFill/>
            <a:miter lim="800000"/>
            <a:headEnd/>
            <a:tailEnd/>
          </a:ln>
          <a:effectLst/>
        </p:spPr>
        <p:txBody>
          <a:bodyPr wrap="none">
            <a:spAutoFit/>
          </a:bodyPr>
          <a:lstStyle/>
          <a:p>
            <a:pPr eaLnBrk="1" hangingPunct="1"/>
            <a:r>
              <a:rPr lang="en-US" sz="1800" b="1"/>
              <a:t>Illiteracy (% of adults)</a:t>
            </a:r>
          </a:p>
        </p:txBody>
      </p:sp>
      <p:sp>
        <p:nvSpPr>
          <p:cNvPr id="131082" name="Rectangle 10"/>
          <p:cNvSpPr>
            <a:spLocks noChangeArrowheads="1"/>
          </p:cNvSpPr>
          <p:nvPr/>
        </p:nvSpPr>
        <p:spPr bwMode="auto">
          <a:xfrm>
            <a:off x="-7938" y="2422525"/>
            <a:ext cx="3257551" cy="366713"/>
          </a:xfrm>
          <a:prstGeom prst="rect">
            <a:avLst/>
          </a:prstGeom>
          <a:noFill/>
          <a:ln w="19050">
            <a:noFill/>
            <a:miter lim="800000"/>
            <a:headEnd/>
            <a:tailEnd/>
          </a:ln>
          <a:effectLst/>
        </p:spPr>
        <p:txBody>
          <a:bodyPr wrap="none">
            <a:spAutoFit/>
          </a:bodyPr>
          <a:lstStyle/>
          <a:p>
            <a:pPr eaLnBrk="1" hangingPunct="1"/>
            <a:r>
              <a:rPr lang="en-US" sz="1800" b="1"/>
              <a:t>Population under age 15 (%)</a:t>
            </a:r>
          </a:p>
        </p:txBody>
      </p:sp>
      <p:sp>
        <p:nvSpPr>
          <p:cNvPr id="131083" name="Rectangle 11"/>
          <p:cNvSpPr>
            <a:spLocks noChangeArrowheads="1"/>
          </p:cNvSpPr>
          <p:nvPr/>
        </p:nvSpPr>
        <p:spPr bwMode="auto">
          <a:xfrm>
            <a:off x="128588" y="2919413"/>
            <a:ext cx="3092450" cy="366712"/>
          </a:xfrm>
          <a:prstGeom prst="rect">
            <a:avLst/>
          </a:prstGeom>
          <a:noFill/>
          <a:ln w="19050">
            <a:noFill/>
            <a:miter lim="800000"/>
            <a:headEnd/>
            <a:tailEnd/>
          </a:ln>
          <a:effectLst/>
        </p:spPr>
        <p:txBody>
          <a:bodyPr wrap="none">
            <a:spAutoFit/>
          </a:bodyPr>
          <a:lstStyle/>
          <a:p>
            <a:pPr eaLnBrk="1" hangingPunct="1"/>
            <a:r>
              <a:rPr lang="en-US" sz="1800" b="1"/>
              <a:t>Population growth rate (%)</a:t>
            </a:r>
          </a:p>
        </p:txBody>
      </p:sp>
      <p:sp>
        <p:nvSpPr>
          <p:cNvPr id="131084" name="Rectangle 12"/>
          <p:cNvSpPr>
            <a:spLocks noChangeArrowheads="1"/>
          </p:cNvSpPr>
          <p:nvPr/>
        </p:nvSpPr>
        <p:spPr bwMode="auto">
          <a:xfrm>
            <a:off x="5875338" y="100013"/>
            <a:ext cx="641350" cy="366712"/>
          </a:xfrm>
          <a:prstGeom prst="rect">
            <a:avLst/>
          </a:prstGeom>
          <a:noFill/>
          <a:ln w="19050">
            <a:noFill/>
            <a:miter lim="800000"/>
            <a:headEnd/>
            <a:tailEnd/>
          </a:ln>
          <a:effectLst/>
        </p:spPr>
        <p:txBody>
          <a:bodyPr wrap="none">
            <a:spAutoFit/>
          </a:bodyPr>
          <a:lstStyle/>
          <a:p>
            <a:pPr eaLnBrk="1" hangingPunct="1"/>
            <a:r>
              <a:rPr lang="en-US" sz="1800" b="1"/>
              <a:t>17%</a:t>
            </a:r>
          </a:p>
        </p:txBody>
      </p:sp>
      <p:sp>
        <p:nvSpPr>
          <p:cNvPr id="131085" name="Rectangle 13"/>
          <p:cNvSpPr>
            <a:spLocks noChangeArrowheads="1"/>
          </p:cNvSpPr>
          <p:nvPr/>
        </p:nvSpPr>
        <p:spPr bwMode="auto">
          <a:xfrm>
            <a:off x="6492875" y="320675"/>
            <a:ext cx="641350" cy="366713"/>
          </a:xfrm>
          <a:prstGeom prst="rect">
            <a:avLst/>
          </a:prstGeom>
          <a:noFill/>
          <a:ln w="19050">
            <a:noFill/>
            <a:miter lim="800000"/>
            <a:headEnd/>
            <a:tailEnd/>
          </a:ln>
          <a:effectLst/>
        </p:spPr>
        <p:txBody>
          <a:bodyPr wrap="none">
            <a:spAutoFit/>
          </a:bodyPr>
          <a:lstStyle/>
          <a:p>
            <a:pPr eaLnBrk="1" hangingPunct="1"/>
            <a:r>
              <a:rPr lang="en-US" sz="1800" b="1"/>
              <a:t>20%</a:t>
            </a:r>
          </a:p>
        </p:txBody>
      </p:sp>
      <p:sp>
        <p:nvSpPr>
          <p:cNvPr id="131086" name="Rectangle 14"/>
          <p:cNvSpPr>
            <a:spLocks noChangeArrowheads="1"/>
          </p:cNvSpPr>
          <p:nvPr/>
        </p:nvSpPr>
        <p:spPr bwMode="auto">
          <a:xfrm>
            <a:off x="6040438" y="749300"/>
            <a:ext cx="1238250" cy="366713"/>
          </a:xfrm>
          <a:prstGeom prst="rect">
            <a:avLst/>
          </a:prstGeom>
          <a:noFill/>
          <a:ln w="19050">
            <a:noFill/>
            <a:miter lim="800000"/>
            <a:headEnd/>
            <a:tailEnd/>
          </a:ln>
          <a:effectLst/>
        </p:spPr>
        <p:txBody>
          <a:bodyPr wrap="none">
            <a:spAutoFit/>
          </a:bodyPr>
          <a:lstStyle/>
          <a:p>
            <a:pPr eaLnBrk="1" hangingPunct="1"/>
            <a:r>
              <a:rPr lang="en-US" sz="1800" b="1"/>
              <a:t>1.1 billion</a:t>
            </a:r>
          </a:p>
        </p:txBody>
      </p:sp>
      <p:sp>
        <p:nvSpPr>
          <p:cNvPr id="131087" name="Rectangle 15"/>
          <p:cNvSpPr>
            <a:spLocks noChangeArrowheads="1"/>
          </p:cNvSpPr>
          <p:nvPr/>
        </p:nvSpPr>
        <p:spPr bwMode="auto">
          <a:xfrm>
            <a:off x="6553200" y="990600"/>
            <a:ext cx="1238250" cy="366713"/>
          </a:xfrm>
          <a:prstGeom prst="rect">
            <a:avLst/>
          </a:prstGeom>
          <a:noFill/>
          <a:ln w="19050">
            <a:noFill/>
            <a:miter lim="800000"/>
            <a:headEnd/>
            <a:tailEnd/>
          </a:ln>
          <a:effectLst/>
        </p:spPr>
        <p:txBody>
          <a:bodyPr wrap="none">
            <a:spAutoFit/>
          </a:bodyPr>
          <a:lstStyle/>
          <a:p>
            <a:pPr eaLnBrk="1" hangingPunct="1"/>
            <a:r>
              <a:rPr lang="en-US" sz="1800" b="1"/>
              <a:t>1.3 billion</a:t>
            </a:r>
          </a:p>
        </p:txBody>
      </p:sp>
      <p:sp>
        <p:nvSpPr>
          <p:cNvPr id="131088" name="Rectangle 16"/>
          <p:cNvSpPr>
            <a:spLocks noChangeArrowheads="1"/>
          </p:cNvSpPr>
          <p:nvPr/>
        </p:nvSpPr>
        <p:spPr bwMode="auto">
          <a:xfrm>
            <a:off x="7239000" y="1484313"/>
            <a:ext cx="1238250" cy="366712"/>
          </a:xfrm>
          <a:prstGeom prst="rect">
            <a:avLst/>
          </a:prstGeom>
          <a:noFill/>
          <a:ln w="19050">
            <a:noFill/>
            <a:miter lim="800000"/>
            <a:headEnd/>
            <a:tailEnd/>
          </a:ln>
          <a:effectLst/>
        </p:spPr>
        <p:txBody>
          <a:bodyPr wrap="none">
            <a:spAutoFit/>
          </a:bodyPr>
          <a:lstStyle/>
          <a:p>
            <a:pPr eaLnBrk="1" hangingPunct="1"/>
            <a:r>
              <a:rPr lang="en-US" sz="1800" b="1"/>
              <a:t>1.6 billion</a:t>
            </a:r>
          </a:p>
        </p:txBody>
      </p:sp>
      <p:sp>
        <p:nvSpPr>
          <p:cNvPr id="131089" name="Rectangle 17"/>
          <p:cNvSpPr>
            <a:spLocks noChangeArrowheads="1"/>
          </p:cNvSpPr>
          <p:nvPr/>
        </p:nvSpPr>
        <p:spPr bwMode="auto">
          <a:xfrm>
            <a:off x="7772400" y="76200"/>
            <a:ext cx="717550" cy="366713"/>
          </a:xfrm>
          <a:prstGeom prst="rect">
            <a:avLst/>
          </a:prstGeom>
          <a:noFill/>
          <a:ln w="19050">
            <a:noFill/>
            <a:miter lim="800000"/>
            <a:headEnd/>
            <a:tailEnd/>
          </a:ln>
          <a:effectLst/>
        </p:spPr>
        <p:txBody>
          <a:bodyPr wrap="none">
            <a:spAutoFit/>
          </a:bodyPr>
          <a:lstStyle/>
          <a:p>
            <a:pPr eaLnBrk="1" hangingPunct="1"/>
            <a:r>
              <a:rPr lang="en-US" sz="1800" b="1"/>
              <a:t>India</a:t>
            </a:r>
          </a:p>
        </p:txBody>
      </p:sp>
      <p:sp>
        <p:nvSpPr>
          <p:cNvPr id="131090" name="Rectangle 18"/>
          <p:cNvSpPr>
            <a:spLocks noChangeArrowheads="1"/>
          </p:cNvSpPr>
          <p:nvPr/>
        </p:nvSpPr>
        <p:spPr bwMode="auto">
          <a:xfrm>
            <a:off x="7772400" y="317500"/>
            <a:ext cx="819150" cy="366713"/>
          </a:xfrm>
          <a:prstGeom prst="rect">
            <a:avLst/>
          </a:prstGeom>
          <a:noFill/>
          <a:ln w="19050">
            <a:noFill/>
            <a:miter lim="800000"/>
            <a:headEnd/>
            <a:tailEnd/>
          </a:ln>
          <a:effectLst/>
        </p:spPr>
        <p:txBody>
          <a:bodyPr wrap="none">
            <a:spAutoFit/>
          </a:bodyPr>
          <a:lstStyle/>
          <a:p>
            <a:pPr eaLnBrk="1" hangingPunct="1"/>
            <a:r>
              <a:rPr lang="en-US" sz="1800" b="1"/>
              <a:t>China</a:t>
            </a:r>
          </a:p>
        </p:txBody>
      </p:sp>
      <p:sp>
        <p:nvSpPr>
          <p:cNvPr id="131091" name="Rectangle 19"/>
          <p:cNvSpPr>
            <a:spLocks noChangeArrowheads="1"/>
          </p:cNvSpPr>
          <p:nvPr/>
        </p:nvSpPr>
        <p:spPr bwMode="auto">
          <a:xfrm>
            <a:off x="841375" y="6103938"/>
            <a:ext cx="2343150" cy="366712"/>
          </a:xfrm>
          <a:prstGeom prst="rect">
            <a:avLst/>
          </a:prstGeom>
          <a:noFill/>
          <a:ln w="19050">
            <a:noFill/>
            <a:miter lim="800000"/>
            <a:headEnd/>
            <a:tailEnd/>
          </a:ln>
          <a:effectLst/>
        </p:spPr>
        <p:txBody>
          <a:bodyPr wrap="none">
            <a:spAutoFit/>
          </a:bodyPr>
          <a:lstStyle/>
          <a:p>
            <a:pPr eaLnBrk="1" hangingPunct="1"/>
            <a:r>
              <a:rPr lang="en-US" sz="1800" b="1"/>
              <a:t>GDP PPP per capita</a:t>
            </a:r>
          </a:p>
        </p:txBody>
      </p:sp>
      <p:sp>
        <p:nvSpPr>
          <p:cNvPr id="131092" name="Rectangle 20"/>
          <p:cNvSpPr>
            <a:spLocks noChangeArrowheads="1"/>
          </p:cNvSpPr>
          <p:nvPr/>
        </p:nvSpPr>
        <p:spPr bwMode="auto">
          <a:xfrm>
            <a:off x="1190625" y="5286375"/>
            <a:ext cx="2076450" cy="641350"/>
          </a:xfrm>
          <a:prstGeom prst="rect">
            <a:avLst/>
          </a:prstGeom>
          <a:noFill/>
          <a:ln w="19050">
            <a:noFill/>
            <a:miter lim="800000"/>
            <a:headEnd/>
            <a:tailEnd/>
          </a:ln>
          <a:effectLst/>
        </p:spPr>
        <p:txBody>
          <a:bodyPr wrap="none">
            <a:spAutoFit/>
          </a:bodyPr>
          <a:lstStyle/>
          <a:p>
            <a:pPr eaLnBrk="1" hangingPunct="1"/>
            <a:r>
              <a:rPr lang="en-US" sz="1800" b="1"/>
              <a:t>Percentage living</a:t>
            </a:r>
          </a:p>
          <a:p>
            <a:pPr eaLnBrk="1" hangingPunct="1"/>
            <a:r>
              <a:rPr lang="en-US" sz="1800" b="1"/>
              <a:t>below $2 per day</a:t>
            </a:r>
          </a:p>
        </p:txBody>
      </p:sp>
      <p:sp>
        <p:nvSpPr>
          <p:cNvPr id="131093" name="Rectangle 21"/>
          <p:cNvSpPr>
            <a:spLocks noChangeArrowheads="1"/>
          </p:cNvSpPr>
          <p:nvPr/>
        </p:nvSpPr>
        <p:spPr bwMode="auto">
          <a:xfrm>
            <a:off x="1295400" y="4800600"/>
            <a:ext cx="1898650" cy="366713"/>
          </a:xfrm>
          <a:prstGeom prst="rect">
            <a:avLst/>
          </a:prstGeom>
          <a:noFill/>
          <a:ln w="19050">
            <a:noFill/>
            <a:miter lim="800000"/>
            <a:headEnd/>
            <a:tailEnd/>
          </a:ln>
          <a:effectLst/>
        </p:spPr>
        <p:txBody>
          <a:bodyPr wrap="none">
            <a:spAutoFit/>
          </a:bodyPr>
          <a:lstStyle/>
          <a:p>
            <a:pPr eaLnBrk="1" hangingPunct="1"/>
            <a:r>
              <a:rPr lang="en-US" sz="1800" b="1"/>
              <a:t>Life expectancy</a:t>
            </a:r>
          </a:p>
        </p:txBody>
      </p:sp>
      <p:sp>
        <p:nvSpPr>
          <p:cNvPr id="131094" name="Rectangle 22"/>
          <p:cNvSpPr>
            <a:spLocks noChangeArrowheads="1"/>
          </p:cNvSpPr>
          <p:nvPr/>
        </p:nvSpPr>
        <p:spPr bwMode="auto">
          <a:xfrm>
            <a:off x="6905625" y="1905000"/>
            <a:ext cx="641350" cy="366713"/>
          </a:xfrm>
          <a:prstGeom prst="rect">
            <a:avLst/>
          </a:prstGeom>
          <a:noFill/>
          <a:ln w="19050">
            <a:noFill/>
            <a:miter lim="800000"/>
            <a:headEnd/>
            <a:tailEnd/>
          </a:ln>
          <a:effectLst/>
        </p:spPr>
        <p:txBody>
          <a:bodyPr wrap="none">
            <a:spAutoFit/>
          </a:bodyPr>
          <a:lstStyle/>
          <a:p>
            <a:pPr eaLnBrk="1" hangingPunct="1"/>
            <a:r>
              <a:rPr lang="en-US" sz="1800" b="1"/>
              <a:t>47%</a:t>
            </a:r>
          </a:p>
        </p:txBody>
      </p:sp>
      <p:sp>
        <p:nvSpPr>
          <p:cNvPr id="131095" name="Rectangle 23"/>
          <p:cNvSpPr>
            <a:spLocks noChangeArrowheads="1"/>
          </p:cNvSpPr>
          <p:nvPr/>
        </p:nvSpPr>
        <p:spPr bwMode="auto">
          <a:xfrm>
            <a:off x="4572000" y="2105025"/>
            <a:ext cx="641350" cy="366713"/>
          </a:xfrm>
          <a:prstGeom prst="rect">
            <a:avLst/>
          </a:prstGeom>
          <a:noFill/>
          <a:ln w="19050">
            <a:noFill/>
            <a:miter lim="800000"/>
            <a:headEnd/>
            <a:tailEnd/>
          </a:ln>
          <a:effectLst/>
        </p:spPr>
        <p:txBody>
          <a:bodyPr wrap="none">
            <a:spAutoFit/>
          </a:bodyPr>
          <a:lstStyle/>
          <a:p>
            <a:pPr eaLnBrk="1" hangingPunct="1"/>
            <a:r>
              <a:rPr lang="en-US" sz="1800" b="1"/>
              <a:t>17%</a:t>
            </a:r>
          </a:p>
        </p:txBody>
      </p:sp>
      <p:sp>
        <p:nvSpPr>
          <p:cNvPr id="131096" name="Rectangle 24"/>
          <p:cNvSpPr>
            <a:spLocks noChangeArrowheads="1"/>
          </p:cNvSpPr>
          <p:nvPr/>
        </p:nvSpPr>
        <p:spPr bwMode="auto">
          <a:xfrm>
            <a:off x="6096000" y="2362200"/>
            <a:ext cx="641350" cy="366713"/>
          </a:xfrm>
          <a:prstGeom prst="rect">
            <a:avLst/>
          </a:prstGeom>
          <a:noFill/>
          <a:ln w="19050">
            <a:noFill/>
            <a:miter lim="800000"/>
            <a:headEnd/>
            <a:tailEnd/>
          </a:ln>
          <a:effectLst/>
        </p:spPr>
        <p:txBody>
          <a:bodyPr wrap="none">
            <a:spAutoFit/>
          </a:bodyPr>
          <a:lstStyle/>
          <a:p>
            <a:pPr eaLnBrk="1" hangingPunct="1"/>
            <a:r>
              <a:rPr lang="en-US" sz="1800" b="1"/>
              <a:t>36%</a:t>
            </a:r>
          </a:p>
        </p:txBody>
      </p:sp>
      <p:sp>
        <p:nvSpPr>
          <p:cNvPr id="131097" name="Rectangle 25"/>
          <p:cNvSpPr>
            <a:spLocks noChangeArrowheads="1"/>
          </p:cNvSpPr>
          <p:nvPr/>
        </p:nvSpPr>
        <p:spPr bwMode="auto">
          <a:xfrm>
            <a:off x="4876800" y="2590800"/>
            <a:ext cx="641350" cy="366713"/>
          </a:xfrm>
          <a:prstGeom prst="rect">
            <a:avLst/>
          </a:prstGeom>
          <a:noFill/>
          <a:ln w="19050">
            <a:noFill/>
            <a:miter lim="800000"/>
            <a:headEnd/>
            <a:tailEnd/>
          </a:ln>
          <a:effectLst/>
        </p:spPr>
        <p:txBody>
          <a:bodyPr wrap="none">
            <a:spAutoFit/>
          </a:bodyPr>
          <a:lstStyle/>
          <a:p>
            <a:pPr eaLnBrk="1" hangingPunct="1"/>
            <a:r>
              <a:rPr lang="en-US" sz="1800" b="1"/>
              <a:t>20%</a:t>
            </a:r>
          </a:p>
        </p:txBody>
      </p:sp>
      <p:sp>
        <p:nvSpPr>
          <p:cNvPr id="131098" name="Rectangle 26"/>
          <p:cNvSpPr>
            <a:spLocks noChangeArrowheads="1"/>
          </p:cNvSpPr>
          <p:nvPr/>
        </p:nvSpPr>
        <p:spPr bwMode="auto">
          <a:xfrm>
            <a:off x="3357563" y="2851150"/>
            <a:ext cx="704850" cy="366713"/>
          </a:xfrm>
          <a:prstGeom prst="rect">
            <a:avLst/>
          </a:prstGeom>
          <a:noFill/>
          <a:ln w="19050">
            <a:noFill/>
            <a:miter lim="800000"/>
            <a:headEnd/>
            <a:tailEnd/>
          </a:ln>
          <a:effectLst/>
        </p:spPr>
        <p:txBody>
          <a:bodyPr wrap="none">
            <a:spAutoFit/>
          </a:bodyPr>
          <a:lstStyle/>
          <a:p>
            <a:pPr eaLnBrk="1" hangingPunct="1"/>
            <a:r>
              <a:rPr lang="en-US" sz="1800" b="1"/>
              <a:t>1.6%</a:t>
            </a:r>
          </a:p>
        </p:txBody>
      </p:sp>
      <p:sp>
        <p:nvSpPr>
          <p:cNvPr id="131099" name="Rectangle 27"/>
          <p:cNvSpPr>
            <a:spLocks noChangeArrowheads="1"/>
          </p:cNvSpPr>
          <p:nvPr/>
        </p:nvSpPr>
        <p:spPr bwMode="auto">
          <a:xfrm>
            <a:off x="3368675" y="3086100"/>
            <a:ext cx="704850" cy="366713"/>
          </a:xfrm>
          <a:prstGeom prst="rect">
            <a:avLst/>
          </a:prstGeom>
          <a:noFill/>
          <a:ln w="19050">
            <a:noFill/>
            <a:miter lim="800000"/>
            <a:headEnd/>
            <a:tailEnd/>
          </a:ln>
          <a:effectLst/>
        </p:spPr>
        <p:txBody>
          <a:bodyPr wrap="none">
            <a:spAutoFit/>
          </a:bodyPr>
          <a:lstStyle/>
          <a:p>
            <a:pPr eaLnBrk="1" hangingPunct="1"/>
            <a:r>
              <a:rPr lang="en-US" sz="1800" b="1"/>
              <a:t>0.6%</a:t>
            </a:r>
          </a:p>
        </p:txBody>
      </p:sp>
      <p:sp>
        <p:nvSpPr>
          <p:cNvPr id="131100" name="Rectangle 28"/>
          <p:cNvSpPr>
            <a:spLocks noChangeArrowheads="1"/>
          </p:cNvSpPr>
          <p:nvPr/>
        </p:nvSpPr>
        <p:spPr bwMode="auto">
          <a:xfrm>
            <a:off x="6910388" y="1255713"/>
            <a:ext cx="1238250" cy="366712"/>
          </a:xfrm>
          <a:prstGeom prst="rect">
            <a:avLst/>
          </a:prstGeom>
          <a:noFill/>
          <a:ln w="19050">
            <a:noFill/>
            <a:miter lim="800000"/>
            <a:headEnd/>
            <a:tailEnd/>
          </a:ln>
          <a:effectLst/>
        </p:spPr>
        <p:txBody>
          <a:bodyPr wrap="none">
            <a:spAutoFit/>
          </a:bodyPr>
          <a:lstStyle/>
          <a:p>
            <a:pPr eaLnBrk="1" hangingPunct="1"/>
            <a:r>
              <a:rPr lang="en-US" sz="1800" b="1"/>
              <a:t>1.4 billion</a:t>
            </a:r>
          </a:p>
        </p:txBody>
      </p:sp>
      <p:sp>
        <p:nvSpPr>
          <p:cNvPr id="131101" name="Rectangle 29"/>
          <p:cNvSpPr>
            <a:spLocks noChangeArrowheads="1"/>
          </p:cNvSpPr>
          <p:nvPr/>
        </p:nvSpPr>
        <p:spPr bwMode="auto">
          <a:xfrm>
            <a:off x="7783513" y="6248400"/>
            <a:ext cx="882650" cy="366713"/>
          </a:xfrm>
          <a:prstGeom prst="rect">
            <a:avLst/>
          </a:prstGeom>
          <a:noFill/>
          <a:ln w="19050">
            <a:noFill/>
            <a:miter lim="800000"/>
            <a:headEnd/>
            <a:tailEnd/>
          </a:ln>
          <a:effectLst/>
        </p:spPr>
        <p:txBody>
          <a:bodyPr wrap="none">
            <a:spAutoFit/>
          </a:bodyPr>
          <a:lstStyle/>
          <a:p>
            <a:pPr eaLnBrk="1" hangingPunct="1"/>
            <a:r>
              <a:rPr lang="en-US" sz="1800" b="1"/>
              <a:t>$5,890</a:t>
            </a:r>
          </a:p>
        </p:txBody>
      </p:sp>
      <p:sp>
        <p:nvSpPr>
          <p:cNvPr id="131102" name="Rectangle 30"/>
          <p:cNvSpPr>
            <a:spLocks noChangeArrowheads="1"/>
          </p:cNvSpPr>
          <p:nvPr/>
        </p:nvSpPr>
        <p:spPr bwMode="auto">
          <a:xfrm>
            <a:off x="5722938" y="6022975"/>
            <a:ext cx="882650" cy="366713"/>
          </a:xfrm>
          <a:prstGeom prst="rect">
            <a:avLst/>
          </a:prstGeom>
          <a:noFill/>
          <a:ln w="19050">
            <a:noFill/>
            <a:miter lim="800000"/>
            <a:headEnd/>
            <a:tailEnd/>
          </a:ln>
          <a:effectLst/>
        </p:spPr>
        <p:txBody>
          <a:bodyPr wrap="none">
            <a:spAutoFit/>
          </a:bodyPr>
          <a:lstStyle/>
          <a:p>
            <a:pPr eaLnBrk="1" hangingPunct="1"/>
            <a:r>
              <a:rPr lang="en-US" sz="1800" b="1"/>
              <a:t>$3,120</a:t>
            </a:r>
          </a:p>
        </p:txBody>
      </p:sp>
      <p:sp>
        <p:nvSpPr>
          <p:cNvPr id="131103" name="Rectangle 31"/>
          <p:cNvSpPr>
            <a:spLocks noChangeArrowheads="1"/>
          </p:cNvSpPr>
          <p:nvPr/>
        </p:nvSpPr>
        <p:spPr bwMode="auto">
          <a:xfrm>
            <a:off x="5410200" y="5562600"/>
            <a:ext cx="438150" cy="366713"/>
          </a:xfrm>
          <a:prstGeom prst="rect">
            <a:avLst/>
          </a:prstGeom>
          <a:noFill/>
          <a:ln w="19050">
            <a:noFill/>
            <a:miter lim="800000"/>
            <a:headEnd/>
            <a:tailEnd/>
          </a:ln>
          <a:effectLst/>
        </p:spPr>
        <p:txBody>
          <a:bodyPr wrap="none">
            <a:spAutoFit/>
          </a:bodyPr>
          <a:lstStyle/>
          <a:p>
            <a:pPr eaLnBrk="1" hangingPunct="1"/>
            <a:r>
              <a:rPr lang="en-US" sz="1800" b="1"/>
              <a:t>47</a:t>
            </a:r>
          </a:p>
        </p:txBody>
      </p:sp>
      <p:sp>
        <p:nvSpPr>
          <p:cNvPr id="131104" name="Rectangle 32"/>
          <p:cNvSpPr>
            <a:spLocks noChangeArrowheads="1"/>
          </p:cNvSpPr>
          <p:nvPr/>
        </p:nvSpPr>
        <p:spPr bwMode="auto">
          <a:xfrm>
            <a:off x="7239000" y="5410200"/>
            <a:ext cx="438150" cy="366713"/>
          </a:xfrm>
          <a:prstGeom prst="rect">
            <a:avLst/>
          </a:prstGeom>
          <a:noFill/>
          <a:ln w="19050">
            <a:noFill/>
            <a:miter lim="800000"/>
            <a:headEnd/>
            <a:tailEnd/>
          </a:ln>
          <a:effectLst/>
        </p:spPr>
        <p:txBody>
          <a:bodyPr wrap="none">
            <a:spAutoFit/>
          </a:bodyPr>
          <a:lstStyle/>
          <a:p>
            <a:pPr eaLnBrk="1" hangingPunct="1"/>
            <a:r>
              <a:rPr lang="en-US" sz="1800" b="1"/>
              <a:t>80</a:t>
            </a:r>
          </a:p>
        </p:txBody>
      </p:sp>
      <p:sp>
        <p:nvSpPr>
          <p:cNvPr id="131105" name="Rectangle 33"/>
          <p:cNvSpPr>
            <a:spLocks noChangeArrowheads="1"/>
          </p:cNvSpPr>
          <p:nvPr/>
        </p:nvSpPr>
        <p:spPr bwMode="auto">
          <a:xfrm>
            <a:off x="6672263" y="4876800"/>
            <a:ext cx="1100137" cy="366713"/>
          </a:xfrm>
          <a:prstGeom prst="rect">
            <a:avLst/>
          </a:prstGeom>
          <a:noFill/>
          <a:ln w="19050">
            <a:noFill/>
            <a:miter lim="800000"/>
            <a:headEnd/>
            <a:tailEnd/>
          </a:ln>
          <a:effectLst/>
        </p:spPr>
        <p:txBody>
          <a:bodyPr wrap="none">
            <a:spAutoFit/>
          </a:bodyPr>
          <a:lstStyle/>
          <a:p>
            <a:pPr eaLnBrk="1" hangingPunct="1"/>
            <a:r>
              <a:rPr lang="en-US" sz="1800" b="1"/>
              <a:t>70 years</a:t>
            </a:r>
          </a:p>
        </p:txBody>
      </p:sp>
      <p:sp>
        <p:nvSpPr>
          <p:cNvPr id="131106" name="Rectangle 34"/>
          <p:cNvSpPr>
            <a:spLocks noChangeArrowheads="1"/>
          </p:cNvSpPr>
          <p:nvPr/>
        </p:nvSpPr>
        <p:spPr bwMode="auto">
          <a:xfrm>
            <a:off x="6337300" y="4648200"/>
            <a:ext cx="1100138" cy="366713"/>
          </a:xfrm>
          <a:prstGeom prst="rect">
            <a:avLst/>
          </a:prstGeom>
          <a:noFill/>
          <a:ln w="19050">
            <a:noFill/>
            <a:miter lim="800000"/>
            <a:headEnd/>
            <a:tailEnd/>
          </a:ln>
          <a:effectLst/>
        </p:spPr>
        <p:txBody>
          <a:bodyPr wrap="none">
            <a:spAutoFit/>
          </a:bodyPr>
          <a:lstStyle/>
          <a:p>
            <a:pPr eaLnBrk="1" hangingPunct="1"/>
            <a:r>
              <a:rPr lang="en-US" sz="1800" b="1"/>
              <a:t>62 years</a:t>
            </a:r>
          </a:p>
        </p:txBody>
      </p:sp>
      <p:sp>
        <p:nvSpPr>
          <p:cNvPr id="131107" name="Rectangle 35"/>
          <p:cNvSpPr>
            <a:spLocks noChangeArrowheads="1"/>
          </p:cNvSpPr>
          <p:nvPr/>
        </p:nvSpPr>
        <p:spPr bwMode="auto">
          <a:xfrm>
            <a:off x="4816475" y="4219575"/>
            <a:ext cx="438150" cy="366713"/>
          </a:xfrm>
          <a:prstGeom prst="rect">
            <a:avLst/>
          </a:prstGeom>
          <a:noFill/>
          <a:ln w="19050">
            <a:noFill/>
            <a:miter lim="800000"/>
            <a:headEnd/>
            <a:tailEnd/>
          </a:ln>
          <a:effectLst/>
        </p:spPr>
        <p:txBody>
          <a:bodyPr wrap="none">
            <a:spAutoFit/>
          </a:bodyPr>
          <a:lstStyle/>
          <a:p>
            <a:pPr eaLnBrk="1" hangingPunct="1"/>
            <a:r>
              <a:rPr lang="en-US" sz="1800" b="1"/>
              <a:t>27</a:t>
            </a:r>
          </a:p>
        </p:txBody>
      </p:sp>
      <p:sp>
        <p:nvSpPr>
          <p:cNvPr id="131108" name="Rectangle 36"/>
          <p:cNvSpPr>
            <a:spLocks noChangeArrowheads="1"/>
          </p:cNvSpPr>
          <p:nvPr/>
        </p:nvSpPr>
        <p:spPr bwMode="auto">
          <a:xfrm>
            <a:off x="6565900" y="4030663"/>
            <a:ext cx="438150" cy="366712"/>
          </a:xfrm>
          <a:prstGeom prst="rect">
            <a:avLst/>
          </a:prstGeom>
          <a:noFill/>
          <a:ln w="19050">
            <a:noFill/>
            <a:miter lim="800000"/>
            <a:headEnd/>
            <a:tailEnd/>
          </a:ln>
          <a:effectLst/>
        </p:spPr>
        <p:txBody>
          <a:bodyPr wrap="none">
            <a:spAutoFit/>
          </a:bodyPr>
          <a:lstStyle/>
          <a:p>
            <a:pPr eaLnBrk="1" hangingPunct="1"/>
            <a:r>
              <a:rPr lang="en-US" sz="1800" b="1"/>
              <a:t>58</a:t>
            </a:r>
          </a:p>
        </p:txBody>
      </p:sp>
      <p:sp>
        <p:nvSpPr>
          <p:cNvPr id="131109" name="Rectangle 37"/>
          <p:cNvSpPr>
            <a:spLocks noChangeArrowheads="1"/>
          </p:cNvSpPr>
          <p:nvPr/>
        </p:nvSpPr>
        <p:spPr bwMode="auto">
          <a:xfrm>
            <a:off x="3352800" y="3717925"/>
            <a:ext cx="5329238" cy="366713"/>
          </a:xfrm>
          <a:prstGeom prst="rect">
            <a:avLst/>
          </a:prstGeom>
          <a:noFill/>
          <a:ln w="19050">
            <a:noFill/>
            <a:miter lim="800000"/>
            <a:headEnd/>
            <a:tailEnd/>
          </a:ln>
          <a:effectLst/>
        </p:spPr>
        <p:txBody>
          <a:bodyPr wrap="none">
            <a:spAutoFit/>
          </a:bodyPr>
          <a:lstStyle/>
          <a:p>
            <a:pPr eaLnBrk="1" hangingPunct="1"/>
            <a:r>
              <a:rPr lang="en-US" sz="1800" b="1"/>
              <a:t>1.6 children per women (down from 5.7 in 1972)</a:t>
            </a:r>
          </a:p>
        </p:txBody>
      </p:sp>
      <p:sp>
        <p:nvSpPr>
          <p:cNvPr id="131110" name="Rectangle 38"/>
          <p:cNvSpPr>
            <a:spLocks noChangeArrowheads="1"/>
          </p:cNvSpPr>
          <p:nvPr/>
        </p:nvSpPr>
        <p:spPr bwMode="auto">
          <a:xfrm>
            <a:off x="882650" y="4090988"/>
            <a:ext cx="2317750" cy="366712"/>
          </a:xfrm>
          <a:prstGeom prst="rect">
            <a:avLst/>
          </a:prstGeom>
          <a:noFill/>
          <a:ln w="19050">
            <a:noFill/>
            <a:miter lim="800000"/>
            <a:headEnd/>
            <a:tailEnd/>
          </a:ln>
          <a:effectLst/>
        </p:spPr>
        <p:txBody>
          <a:bodyPr wrap="none">
            <a:spAutoFit/>
          </a:bodyPr>
          <a:lstStyle/>
          <a:p>
            <a:pPr eaLnBrk="1" hangingPunct="1"/>
            <a:r>
              <a:rPr lang="en-US" sz="1800" b="1"/>
              <a:t>Infant mortality rate</a:t>
            </a:r>
          </a:p>
        </p:txBody>
      </p:sp>
      <p:sp>
        <p:nvSpPr>
          <p:cNvPr id="131111" name="Rectangle 39"/>
          <p:cNvSpPr>
            <a:spLocks noChangeArrowheads="1"/>
          </p:cNvSpPr>
          <p:nvPr/>
        </p:nvSpPr>
        <p:spPr bwMode="auto">
          <a:xfrm>
            <a:off x="3429000" y="3492500"/>
            <a:ext cx="5329238" cy="366713"/>
          </a:xfrm>
          <a:prstGeom prst="rect">
            <a:avLst/>
          </a:prstGeom>
          <a:noFill/>
          <a:ln w="19050">
            <a:noFill/>
            <a:miter lim="800000"/>
            <a:headEnd/>
            <a:tailEnd/>
          </a:ln>
          <a:effectLst/>
        </p:spPr>
        <p:txBody>
          <a:bodyPr wrap="none">
            <a:spAutoFit/>
          </a:bodyPr>
          <a:lstStyle/>
          <a:p>
            <a:pPr eaLnBrk="1" hangingPunct="1"/>
            <a:r>
              <a:rPr lang="en-US" sz="1800" b="1"/>
              <a:t>2.9 children per women (down from 5.3 in 1970)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1" descr="0902"/>
          <p:cNvPicPr>
            <a:picLocks noChangeAspect="1" noChangeArrowheads="1"/>
          </p:cNvPicPr>
          <p:nvPr/>
        </p:nvPicPr>
        <p:blipFill>
          <a:blip r:embed="rId3"/>
          <a:srcRect/>
          <a:stretch>
            <a:fillRect/>
          </a:stretch>
        </p:blipFill>
        <p:spPr bwMode="auto">
          <a:xfrm>
            <a:off x="152400" y="1524000"/>
            <a:ext cx="4675188" cy="4002088"/>
          </a:xfrm>
          <a:prstGeom prst="rect">
            <a:avLst/>
          </a:prstGeom>
          <a:noFill/>
          <a:ln w="9525">
            <a:noFill/>
            <a:miter lim="800000"/>
            <a:headEnd/>
            <a:tailEnd/>
          </a:ln>
          <a:effectLst/>
        </p:spPr>
      </p:pic>
      <p:sp>
        <p:nvSpPr>
          <p:cNvPr id="31747" name="Rectangle 3"/>
          <p:cNvSpPr>
            <a:spLocks noGrp="1" noChangeArrowheads="1"/>
          </p:cNvSpPr>
          <p:nvPr>
            <p:ph type="title"/>
          </p:nvPr>
        </p:nvSpPr>
        <p:spPr>
          <a:xfrm>
            <a:off x="228600" y="-152400"/>
            <a:ext cx="8763000" cy="1760538"/>
          </a:xfrm>
        </p:spPr>
        <p:txBody>
          <a:bodyPr/>
          <a:lstStyle/>
          <a:p>
            <a:r>
              <a:rPr lang="en-US"/>
              <a:t>Where Are We Headed?</a:t>
            </a:r>
          </a:p>
        </p:txBody>
      </p:sp>
      <p:sp>
        <p:nvSpPr>
          <p:cNvPr id="31748" name="Rectangle 4"/>
          <p:cNvSpPr>
            <a:spLocks noGrp="1" noChangeArrowheads="1"/>
          </p:cNvSpPr>
          <p:nvPr>
            <p:ph type="body" idx="1"/>
          </p:nvPr>
        </p:nvSpPr>
        <p:spPr>
          <a:xfrm>
            <a:off x="4800600" y="1752600"/>
            <a:ext cx="4343400" cy="4191000"/>
          </a:xfrm>
        </p:spPr>
        <p:txBody>
          <a:bodyPr/>
          <a:lstStyle/>
          <a:p>
            <a:r>
              <a:rPr lang="en-US"/>
              <a:t>U.N. world population projection based on women having an average of 2.5 (high), 2.0 (medium), or 1.5 (low) children.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28600" y="68263"/>
            <a:ext cx="8763000" cy="1608137"/>
          </a:xfrm>
        </p:spPr>
        <p:txBody>
          <a:bodyPr/>
          <a:lstStyle/>
          <a:p>
            <a:r>
              <a:rPr lang="en-US"/>
              <a:t>India’s Failed </a:t>
            </a:r>
            <a:br>
              <a:rPr lang="en-US"/>
            </a:br>
            <a:r>
              <a:rPr lang="en-US"/>
              <a:t>Family Planning Program</a:t>
            </a:r>
          </a:p>
        </p:txBody>
      </p:sp>
      <p:sp>
        <p:nvSpPr>
          <p:cNvPr id="133123" name="Rectangle 3"/>
          <p:cNvSpPr>
            <a:spLocks noGrp="1" noChangeArrowheads="1"/>
          </p:cNvSpPr>
          <p:nvPr>
            <p:ph type="body" idx="1"/>
          </p:nvPr>
        </p:nvSpPr>
        <p:spPr>
          <a:xfrm>
            <a:off x="990600" y="1828800"/>
            <a:ext cx="7972425" cy="4800600"/>
          </a:xfrm>
        </p:spPr>
        <p:txBody>
          <a:bodyPr/>
          <a:lstStyle/>
          <a:p>
            <a:r>
              <a:rPr lang="en-US"/>
              <a:t>Poor planning.</a:t>
            </a:r>
          </a:p>
          <a:p>
            <a:r>
              <a:rPr lang="en-US"/>
              <a:t>Bureaucratic inefficiency.</a:t>
            </a:r>
          </a:p>
          <a:p>
            <a:r>
              <a:rPr lang="en-US"/>
              <a:t>Low status of women.</a:t>
            </a:r>
          </a:p>
          <a:p>
            <a:r>
              <a:rPr lang="en-US"/>
              <a:t>Extreme poverty.</a:t>
            </a:r>
          </a:p>
          <a:p>
            <a:r>
              <a:rPr lang="en-US"/>
              <a:t>Lack of administrative financial support.</a:t>
            </a:r>
          </a:p>
          <a:p>
            <a:r>
              <a:rPr lang="en-US"/>
              <a:t>Disagreement over the best ways to slow population growth.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28600" y="68263"/>
            <a:ext cx="8763000" cy="1608137"/>
          </a:xfrm>
        </p:spPr>
        <p:txBody>
          <a:bodyPr/>
          <a:lstStyle/>
          <a:p>
            <a:r>
              <a:rPr lang="en-US"/>
              <a:t>China’s Family Planning Program</a:t>
            </a:r>
          </a:p>
        </p:txBody>
      </p:sp>
      <p:sp>
        <p:nvSpPr>
          <p:cNvPr id="135171" name="Rectangle 3"/>
          <p:cNvSpPr>
            <a:spLocks noGrp="1" noChangeArrowheads="1"/>
          </p:cNvSpPr>
          <p:nvPr>
            <p:ph type="body" idx="1"/>
          </p:nvPr>
        </p:nvSpPr>
        <p:spPr>
          <a:xfrm>
            <a:off x="457200" y="1371600"/>
            <a:ext cx="8505825" cy="4800600"/>
          </a:xfrm>
        </p:spPr>
        <p:txBody>
          <a:bodyPr/>
          <a:lstStyle/>
          <a:p>
            <a:r>
              <a:rPr lang="en-US"/>
              <a:t>Currently, China’s TFR is 1.6 children per women.</a:t>
            </a:r>
          </a:p>
          <a:p>
            <a:r>
              <a:rPr lang="en-US"/>
              <a:t>China has moved 300 million people out of poverty.</a:t>
            </a:r>
          </a:p>
          <a:p>
            <a:r>
              <a:rPr lang="en-US"/>
              <a:t>Problems:</a:t>
            </a:r>
          </a:p>
          <a:p>
            <a:pPr lvl="1"/>
            <a:r>
              <a:rPr lang="en-US"/>
              <a:t>Strong male preference leads to gender imbalance.</a:t>
            </a:r>
          </a:p>
          <a:p>
            <a:pPr lvl="1"/>
            <a:r>
              <a:rPr lang="en-US"/>
              <a:t>Average population age is increasing.</a:t>
            </a:r>
          </a:p>
          <a:p>
            <a:pPr lvl="1"/>
            <a:r>
              <a:rPr lang="en-US"/>
              <a:t>Not enough resource to support population.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1" descr="0916"/>
          <p:cNvPicPr preferRelativeResize="0">
            <a:picLocks noChangeAspect="1" noChangeArrowheads="1"/>
          </p:cNvPicPr>
          <p:nvPr/>
        </p:nvPicPr>
        <p:blipFill>
          <a:blip r:embed="rId3"/>
          <a:srcRect/>
          <a:stretch>
            <a:fillRect/>
          </a:stretch>
        </p:blipFill>
        <p:spPr bwMode="auto">
          <a:xfrm>
            <a:off x="306388" y="1524000"/>
            <a:ext cx="5408612" cy="5230813"/>
          </a:xfrm>
          <a:prstGeom prst="rect">
            <a:avLst/>
          </a:prstGeom>
          <a:noFill/>
          <a:ln w="9525">
            <a:noFill/>
            <a:miter lim="800000"/>
            <a:headEnd/>
            <a:tailEnd/>
          </a:ln>
          <a:effectLst/>
        </p:spPr>
      </p:pic>
      <p:sp>
        <p:nvSpPr>
          <p:cNvPr id="137219" name="Rectangle 3"/>
          <p:cNvSpPr>
            <a:spLocks noGrp="1" noChangeArrowheads="1"/>
          </p:cNvSpPr>
          <p:nvPr>
            <p:ph type="title"/>
          </p:nvPr>
        </p:nvSpPr>
        <p:spPr>
          <a:xfrm>
            <a:off x="228600" y="-152400"/>
            <a:ext cx="8763000" cy="1836738"/>
          </a:xfrm>
        </p:spPr>
        <p:txBody>
          <a:bodyPr/>
          <a:lstStyle/>
          <a:p>
            <a:r>
              <a:rPr lang="en-US"/>
              <a:t>HUMAN ASPECTS ON </a:t>
            </a:r>
            <a:br>
              <a:rPr lang="en-US"/>
            </a:br>
            <a:r>
              <a:rPr lang="en-US"/>
              <a:t>NATURAL SYSTEMS</a:t>
            </a:r>
          </a:p>
        </p:txBody>
      </p:sp>
      <p:sp>
        <p:nvSpPr>
          <p:cNvPr id="137220" name="Rectangle 4"/>
          <p:cNvSpPr>
            <a:spLocks noGrp="1" noChangeArrowheads="1"/>
          </p:cNvSpPr>
          <p:nvPr>
            <p:ph type="body" idx="1"/>
          </p:nvPr>
        </p:nvSpPr>
        <p:spPr>
          <a:xfrm>
            <a:off x="5791200" y="1905000"/>
            <a:ext cx="3171825" cy="4724400"/>
          </a:xfrm>
        </p:spPr>
        <p:txBody>
          <a:bodyPr/>
          <a:lstStyle/>
          <a:p>
            <a:r>
              <a:rPr lang="en-US"/>
              <a:t>Excluding Antarctica, human activities have affect about 83% of the earths land surface.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0916"/>
          <p:cNvPicPr>
            <a:picLocks noChangeAspect="1" noChangeArrowheads="1"/>
          </p:cNvPicPr>
          <p:nvPr/>
        </p:nvPicPr>
        <p:blipFill>
          <a:blip r:embed="rId3"/>
          <a:srcRect/>
          <a:stretch>
            <a:fillRect/>
          </a:stretch>
        </p:blipFill>
        <p:spPr bwMode="auto">
          <a:xfrm>
            <a:off x="1198563" y="112713"/>
            <a:ext cx="6781800" cy="6559550"/>
          </a:xfrm>
          <a:prstGeom prst="rect">
            <a:avLst/>
          </a:prstGeom>
          <a:noFill/>
        </p:spPr>
      </p:pic>
      <p:sp>
        <p:nvSpPr>
          <p:cNvPr id="139267" name="Rectangle 3" hidden="1"/>
          <p:cNvSpPr>
            <a:spLocks noGrp="1" noChangeArrowheads="1"/>
          </p:cNvSpPr>
          <p:nvPr>
            <p:ph type="title"/>
          </p:nvPr>
        </p:nvSpPr>
        <p:spPr/>
        <p:txBody>
          <a:bodyPr/>
          <a:lstStyle/>
          <a:p>
            <a:endParaRPr lang="en-US"/>
          </a:p>
        </p:txBody>
      </p:sp>
      <p:sp>
        <p:nvSpPr>
          <p:cNvPr id="139269" name="Rectangle 5"/>
          <p:cNvSpPr>
            <a:spLocks noChangeArrowheads="1"/>
          </p:cNvSpPr>
          <p:nvPr/>
        </p:nvSpPr>
        <p:spPr bwMode="auto">
          <a:xfrm>
            <a:off x="5638800" y="2941638"/>
            <a:ext cx="2209800" cy="3597275"/>
          </a:xfrm>
          <a:prstGeom prst="rect">
            <a:avLst/>
          </a:prstGeom>
          <a:noFill/>
          <a:ln w="9525">
            <a:noFill/>
            <a:miter lim="800000"/>
            <a:headEnd/>
            <a:tailEnd/>
          </a:ln>
          <a:effectLst/>
        </p:spPr>
        <p:txBody>
          <a:bodyPr>
            <a:spAutoFit/>
          </a:bodyPr>
          <a:lstStyle/>
          <a:p>
            <a:pPr eaLnBrk="1" hangingPunct="1">
              <a:lnSpc>
                <a:spcPct val="80000"/>
              </a:lnSpc>
            </a:pPr>
            <a:r>
              <a:rPr lang="en-US" sz="1800" b="1">
                <a:solidFill>
                  <a:schemeClr val="bg1"/>
                </a:solidFill>
              </a:rPr>
              <a:t>Biologically simplified</a:t>
            </a:r>
          </a:p>
          <a:p>
            <a:pPr eaLnBrk="1" hangingPunct="1">
              <a:lnSpc>
                <a:spcPct val="80000"/>
              </a:lnSpc>
            </a:pPr>
            <a:endParaRPr lang="en-US" sz="1800" b="1">
              <a:solidFill>
                <a:schemeClr val="bg1"/>
              </a:solidFill>
            </a:endParaRPr>
          </a:p>
          <a:p>
            <a:pPr eaLnBrk="1" hangingPunct="1">
              <a:lnSpc>
                <a:spcPct val="80000"/>
              </a:lnSpc>
            </a:pPr>
            <a:r>
              <a:rPr lang="en-US" sz="1800" b="1">
                <a:solidFill>
                  <a:schemeClr val="bg1"/>
                </a:solidFill>
              </a:rPr>
              <a:t>Mostly nonrenewable fossil fuel energy</a:t>
            </a:r>
          </a:p>
          <a:p>
            <a:pPr eaLnBrk="1" hangingPunct="1">
              <a:lnSpc>
                <a:spcPct val="80000"/>
              </a:lnSpc>
            </a:pPr>
            <a:endParaRPr lang="en-US" sz="1800" b="1">
              <a:solidFill>
                <a:schemeClr val="bg1"/>
              </a:solidFill>
            </a:endParaRPr>
          </a:p>
          <a:p>
            <a:pPr eaLnBrk="1" hangingPunct="1">
              <a:lnSpc>
                <a:spcPct val="80000"/>
              </a:lnSpc>
            </a:pPr>
            <a:r>
              <a:rPr lang="en-US" sz="1800" b="1">
                <a:solidFill>
                  <a:schemeClr val="bg1"/>
                </a:solidFill>
              </a:rPr>
              <a:t>High</a:t>
            </a:r>
          </a:p>
          <a:p>
            <a:pPr eaLnBrk="1" hangingPunct="1">
              <a:lnSpc>
                <a:spcPct val="80000"/>
              </a:lnSpc>
            </a:pPr>
            <a:endParaRPr lang="en-US" sz="1800" b="1">
              <a:solidFill>
                <a:schemeClr val="bg1"/>
              </a:solidFill>
            </a:endParaRPr>
          </a:p>
          <a:p>
            <a:pPr eaLnBrk="1" hangingPunct="1">
              <a:lnSpc>
                <a:spcPct val="80000"/>
              </a:lnSpc>
            </a:pPr>
            <a:r>
              <a:rPr lang="en-US" sz="1800" b="1">
                <a:solidFill>
                  <a:schemeClr val="bg1"/>
                </a:solidFill>
              </a:rPr>
              <a:t>Often lost or wasted</a:t>
            </a:r>
          </a:p>
          <a:p>
            <a:pPr eaLnBrk="1" hangingPunct="1">
              <a:lnSpc>
                <a:spcPct val="80000"/>
              </a:lnSpc>
            </a:pPr>
            <a:endParaRPr lang="en-US" sz="1800" b="1">
              <a:solidFill>
                <a:schemeClr val="bg1"/>
              </a:solidFill>
            </a:endParaRPr>
          </a:p>
          <a:p>
            <a:pPr eaLnBrk="1" hangingPunct="1">
              <a:lnSpc>
                <a:spcPct val="80000"/>
              </a:lnSpc>
            </a:pPr>
            <a:r>
              <a:rPr lang="en-US" sz="1800" b="1">
                <a:solidFill>
                  <a:schemeClr val="bg1"/>
                </a:solidFill>
              </a:rPr>
              <a:t>Used, destroyed, or degraded to support human activities</a:t>
            </a:r>
          </a:p>
        </p:txBody>
      </p:sp>
      <p:sp>
        <p:nvSpPr>
          <p:cNvPr id="139270" name="Rectangle 6"/>
          <p:cNvSpPr>
            <a:spLocks noChangeArrowheads="1"/>
          </p:cNvSpPr>
          <p:nvPr/>
        </p:nvSpPr>
        <p:spPr bwMode="auto">
          <a:xfrm>
            <a:off x="1255713" y="1993900"/>
            <a:ext cx="1123950" cy="366713"/>
          </a:xfrm>
          <a:prstGeom prst="rect">
            <a:avLst/>
          </a:prstGeom>
          <a:noFill/>
          <a:ln w="19050">
            <a:noFill/>
            <a:miter lim="800000"/>
            <a:headEnd/>
            <a:tailEnd/>
          </a:ln>
          <a:effectLst/>
        </p:spPr>
        <p:txBody>
          <a:bodyPr wrap="none">
            <a:spAutoFit/>
          </a:bodyPr>
          <a:lstStyle/>
          <a:p>
            <a:pPr eaLnBrk="1" hangingPunct="1"/>
            <a:r>
              <a:rPr lang="en-US" sz="1800" b="1">
                <a:solidFill>
                  <a:schemeClr val="bg1"/>
                </a:solidFill>
              </a:rPr>
              <a:t>Property</a:t>
            </a:r>
          </a:p>
        </p:txBody>
      </p:sp>
      <p:sp>
        <p:nvSpPr>
          <p:cNvPr id="139271" name="Rectangle 7"/>
          <p:cNvSpPr>
            <a:spLocks noChangeArrowheads="1"/>
          </p:cNvSpPr>
          <p:nvPr/>
        </p:nvSpPr>
        <p:spPr bwMode="auto">
          <a:xfrm>
            <a:off x="1177925" y="2911475"/>
            <a:ext cx="1870075" cy="3387725"/>
          </a:xfrm>
          <a:prstGeom prst="rect">
            <a:avLst/>
          </a:prstGeom>
          <a:noFill/>
          <a:ln w="19050">
            <a:noFill/>
            <a:miter lim="800000"/>
            <a:headEnd/>
            <a:tailEnd/>
          </a:ln>
          <a:effectLst/>
        </p:spPr>
        <p:txBody>
          <a:bodyPr>
            <a:spAutoFit/>
          </a:bodyPr>
          <a:lstStyle/>
          <a:p>
            <a:pPr eaLnBrk="1" hangingPunct="1"/>
            <a:r>
              <a:rPr lang="en-US" sz="1800" b="1">
                <a:solidFill>
                  <a:schemeClr val="bg1"/>
                </a:solidFill>
              </a:rPr>
              <a:t>Complexity</a:t>
            </a:r>
          </a:p>
          <a:p>
            <a:pPr eaLnBrk="1" hangingPunct="1"/>
            <a:endParaRPr lang="en-US" sz="1800" b="1">
              <a:solidFill>
                <a:schemeClr val="bg1"/>
              </a:solidFill>
            </a:endParaRPr>
          </a:p>
          <a:p>
            <a:pPr eaLnBrk="1" hangingPunct="1"/>
            <a:endParaRPr lang="en-US" sz="1800" b="1">
              <a:solidFill>
                <a:schemeClr val="bg1"/>
              </a:solidFill>
            </a:endParaRPr>
          </a:p>
          <a:p>
            <a:pPr eaLnBrk="1" hangingPunct="1"/>
            <a:r>
              <a:rPr lang="en-US" sz="1800" b="1">
                <a:solidFill>
                  <a:schemeClr val="bg1"/>
                </a:solidFill>
              </a:rPr>
              <a:t>Energy source</a:t>
            </a:r>
          </a:p>
          <a:p>
            <a:pPr eaLnBrk="1" hangingPunct="1"/>
            <a:endParaRPr lang="en-US" sz="1800" b="1">
              <a:solidFill>
                <a:schemeClr val="bg1"/>
              </a:solidFill>
            </a:endParaRPr>
          </a:p>
          <a:p>
            <a:pPr eaLnBrk="1" hangingPunct="1"/>
            <a:r>
              <a:rPr lang="en-US" sz="1800" b="1">
                <a:solidFill>
                  <a:schemeClr val="bg1"/>
                </a:solidFill>
              </a:rPr>
              <a:t>Waste production</a:t>
            </a:r>
          </a:p>
          <a:p>
            <a:pPr eaLnBrk="1" hangingPunct="1"/>
            <a:endParaRPr lang="en-US" sz="1800" b="1">
              <a:solidFill>
                <a:schemeClr val="bg1"/>
              </a:solidFill>
            </a:endParaRPr>
          </a:p>
          <a:p>
            <a:pPr eaLnBrk="1" hangingPunct="1"/>
            <a:r>
              <a:rPr lang="en-US" sz="1800" b="1">
                <a:solidFill>
                  <a:schemeClr val="bg1"/>
                </a:solidFill>
              </a:rPr>
              <a:t>Nutrients</a:t>
            </a:r>
          </a:p>
          <a:p>
            <a:pPr eaLnBrk="1" hangingPunct="1"/>
            <a:endParaRPr lang="en-US" sz="1800" b="1">
              <a:solidFill>
                <a:schemeClr val="bg1"/>
              </a:solidFill>
            </a:endParaRPr>
          </a:p>
          <a:p>
            <a:pPr eaLnBrk="1" hangingPunct="1"/>
            <a:r>
              <a:rPr lang="en-US" sz="1800" b="1">
                <a:solidFill>
                  <a:schemeClr val="bg1"/>
                </a:solidFill>
              </a:rPr>
              <a:t>Net primary productivity</a:t>
            </a:r>
          </a:p>
        </p:txBody>
      </p:sp>
      <p:sp>
        <p:nvSpPr>
          <p:cNvPr id="139272" name="Rectangle 8"/>
          <p:cNvSpPr>
            <a:spLocks noChangeArrowheads="1"/>
          </p:cNvSpPr>
          <p:nvPr/>
        </p:nvSpPr>
        <p:spPr bwMode="auto">
          <a:xfrm>
            <a:off x="3284538" y="2005013"/>
            <a:ext cx="1123950" cy="641350"/>
          </a:xfrm>
          <a:prstGeom prst="rect">
            <a:avLst/>
          </a:prstGeom>
          <a:noFill/>
          <a:ln w="19050">
            <a:noFill/>
            <a:miter lim="800000"/>
            <a:headEnd/>
            <a:tailEnd/>
          </a:ln>
          <a:effectLst/>
        </p:spPr>
        <p:txBody>
          <a:bodyPr wrap="none">
            <a:spAutoFit/>
          </a:bodyPr>
          <a:lstStyle/>
          <a:p>
            <a:pPr eaLnBrk="1" hangingPunct="1"/>
            <a:r>
              <a:rPr lang="en-US" sz="1800" b="1">
                <a:solidFill>
                  <a:schemeClr val="bg1"/>
                </a:solidFill>
              </a:rPr>
              <a:t>Natural</a:t>
            </a:r>
          </a:p>
          <a:p>
            <a:pPr eaLnBrk="1" hangingPunct="1"/>
            <a:r>
              <a:rPr lang="en-US" sz="1800" b="1">
                <a:solidFill>
                  <a:schemeClr val="bg1"/>
                </a:solidFill>
              </a:rPr>
              <a:t>Systems</a:t>
            </a:r>
          </a:p>
        </p:txBody>
      </p:sp>
      <p:sp>
        <p:nvSpPr>
          <p:cNvPr id="139273" name="Rectangle 9"/>
          <p:cNvSpPr>
            <a:spLocks noChangeArrowheads="1"/>
          </p:cNvSpPr>
          <p:nvPr/>
        </p:nvSpPr>
        <p:spPr bwMode="auto">
          <a:xfrm>
            <a:off x="3276600" y="2916238"/>
            <a:ext cx="2133600" cy="3387725"/>
          </a:xfrm>
          <a:prstGeom prst="rect">
            <a:avLst/>
          </a:prstGeom>
          <a:noFill/>
          <a:ln w="19050">
            <a:noFill/>
            <a:miter lim="800000"/>
            <a:headEnd/>
            <a:tailEnd/>
          </a:ln>
          <a:effectLst/>
        </p:spPr>
        <p:txBody>
          <a:bodyPr>
            <a:spAutoFit/>
          </a:bodyPr>
          <a:lstStyle/>
          <a:p>
            <a:pPr eaLnBrk="1" hangingPunct="1"/>
            <a:r>
              <a:rPr lang="en-US" sz="1800" b="1">
                <a:solidFill>
                  <a:schemeClr val="bg1"/>
                </a:solidFill>
              </a:rPr>
              <a:t>Biologically diverse</a:t>
            </a:r>
          </a:p>
          <a:p>
            <a:pPr eaLnBrk="1" hangingPunct="1"/>
            <a:endParaRPr lang="en-US" sz="1800" b="1">
              <a:solidFill>
                <a:schemeClr val="bg1"/>
              </a:solidFill>
            </a:endParaRPr>
          </a:p>
          <a:p>
            <a:pPr eaLnBrk="1" hangingPunct="1"/>
            <a:r>
              <a:rPr lang="en-US" sz="1800" b="1">
                <a:solidFill>
                  <a:schemeClr val="bg1"/>
                </a:solidFill>
              </a:rPr>
              <a:t>Renewable solar energy</a:t>
            </a:r>
          </a:p>
          <a:p>
            <a:pPr eaLnBrk="1" hangingPunct="1"/>
            <a:endParaRPr lang="en-US" sz="1800" b="1">
              <a:solidFill>
                <a:schemeClr val="bg1"/>
              </a:solidFill>
            </a:endParaRPr>
          </a:p>
          <a:p>
            <a:pPr eaLnBrk="1" hangingPunct="1"/>
            <a:r>
              <a:rPr lang="en-US" sz="1800" b="1">
                <a:solidFill>
                  <a:schemeClr val="bg1"/>
                </a:solidFill>
              </a:rPr>
              <a:t>Little, if any</a:t>
            </a:r>
          </a:p>
          <a:p>
            <a:pPr eaLnBrk="1" hangingPunct="1"/>
            <a:endParaRPr lang="en-US" sz="1800" b="1">
              <a:solidFill>
                <a:schemeClr val="bg1"/>
              </a:solidFill>
            </a:endParaRPr>
          </a:p>
          <a:p>
            <a:pPr eaLnBrk="1" hangingPunct="1"/>
            <a:r>
              <a:rPr lang="en-US" sz="1800" b="1">
                <a:solidFill>
                  <a:schemeClr val="bg1"/>
                </a:solidFill>
              </a:rPr>
              <a:t>Recycled</a:t>
            </a:r>
          </a:p>
          <a:p>
            <a:pPr eaLnBrk="1" hangingPunct="1"/>
            <a:endParaRPr lang="en-US" sz="1800" b="1">
              <a:solidFill>
                <a:schemeClr val="bg1"/>
              </a:solidFill>
            </a:endParaRPr>
          </a:p>
          <a:p>
            <a:pPr eaLnBrk="1" hangingPunct="1"/>
            <a:r>
              <a:rPr lang="en-US" sz="1800" b="1">
                <a:solidFill>
                  <a:schemeClr val="bg1"/>
                </a:solidFill>
              </a:rPr>
              <a:t>Shared among many species</a:t>
            </a:r>
          </a:p>
        </p:txBody>
      </p:sp>
      <p:sp>
        <p:nvSpPr>
          <p:cNvPr id="139274" name="Rectangle 10"/>
          <p:cNvSpPr>
            <a:spLocks noChangeArrowheads="1"/>
          </p:cNvSpPr>
          <p:nvPr/>
        </p:nvSpPr>
        <p:spPr bwMode="auto">
          <a:xfrm>
            <a:off x="5646738" y="1981200"/>
            <a:ext cx="1473200" cy="915988"/>
          </a:xfrm>
          <a:prstGeom prst="rect">
            <a:avLst/>
          </a:prstGeom>
          <a:noFill/>
          <a:ln w="19050">
            <a:noFill/>
            <a:miter lim="800000"/>
            <a:headEnd/>
            <a:tailEnd/>
          </a:ln>
          <a:effectLst/>
        </p:spPr>
        <p:txBody>
          <a:bodyPr>
            <a:spAutoFit/>
          </a:bodyPr>
          <a:lstStyle/>
          <a:p>
            <a:pPr eaLnBrk="1" hangingPunct="1"/>
            <a:r>
              <a:rPr lang="en-US" sz="1800" b="1">
                <a:solidFill>
                  <a:schemeClr val="bg1"/>
                </a:solidFill>
              </a:rPr>
              <a:t>Human-Dominated Systems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28600" y="-152400"/>
            <a:ext cx="8763000" cy="1836738"/>
          </a:xfrm>
        </p:spPr>
        <p:txBody>
          <a:bodyPr/>
          <a:lstStyle/>
          <a:p>
            <a:r>
              <a:rPr lang="en-US"/>
              <a:t>HUMAN ASPECTS ON </a:t>
            </a:r>
            <a:br>
              <a:rPr lang="en-US"/>
            </a:br>
            <a:r>
              <a:rPr lang="en-US"/>
              <a:t>NATURAL SYSTEMS</a:t>
            </a:r>
          </a:p>
        </p:txBody>
      </p:sp>
      <p:sp>
        <p:nvSpPr>
          <p:cNvPr id="141315" name="Rectangle 3"/>
          <p:cNvSpPr>
            <a:spLocks noGrp="1" noChangeArrowheads="1"/>
          </p:cNvSpPr>
          <p:nvPr>
            <p:ph type="body" idx="1"/>
          </p:nvPr>
        </p:nvSpPr>
        <p:spPr>
          <a:xfrm>
            <a:off x="3886200" y="1905000"/>
            <a:ext cx="5076825" cy="4724400"/>
          </a:xfrm>
        </p:spPr>
        <p:txBody>
          <a:bodyPr/>
          <a:lstStyle/>
          <a:p>
            <a:r>
              <a:rPr lang="en-US"/>
              <a:t>We have used technology to alter much of the rest of nature in ways that threaten the survival of many other species and could reduce the quality of life for our own species.</a:t>
            </a:r>
          </a:p>
        </p:txBody>
      </p:sp>
      <p:pic>
        <p:nvPicPr>
          <p:cNvPr id="141317" name="Picture1" descr="0917"/>
          <p:cNvPicPr>
            <a:picLocks noChangeAspect="1" noChangeArrowheads="1"/>
          </p:cNvPicPr>
          <p:nvPr/>
        </p:nvPicPr>
        <p:blipFill>
          <a:blip r:embed="rId3"/>
          <a:srcRect/>
          <a:stretch>
            <a:fillRect/>
          </a:stretch>
        </p:blipFill>
        <p:spPr bwMode="auto">
          <a:xfrm>
            <a:off x="381000" y="1524000"/>
            <a:ext cx="32512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1219200" y="914400"/>
            <a:ext cx="5486400" cy="5791200"/>
          </a:xfrm>
          <a:prstGeom prst="rect">
            <a:avLst/>
          </a:prstGeom>
          <a:solidFill>
            <a:srgbClr val="FFF8D1"/>
          </a:solidFill>
          <a:ln w="19050">
            <a:noFill/>
            <a:miter lim="800000"/>
            <a:headEnd/>
            <a:tailEnd/>
          </a:ln>
          <a:effectLst/>
        </p:spPr>
        <p:txBody>
          <a:bodyPr wrap="none" anchor="ctr"/>
          <a:lstStyle/>
          <a:p>
            <a:endParaRPr lang="en-US"/>
          </a:p>
        </p:txBody>
      </p:sp>
      <p:pic>
        <p:nvPicPr>
          <p:cNvPr id="143363" name="Picture 3" descr="0917"/>
          <p:cNvPicPr>
            <a:picLocks noChangeAspect="1" noChangeArrowheads="1"/>
          </p:cNvPicPr>
          <p:nvPr/>
        </p:nvPicPr>
        <p:blipFill>
          <a:blip r:embed="rId3"/>
          <a:srcRect/>
          <a:stretch>
            <a:fillRect/>
          </a:stretch>
        </p:blipFill>
        <p:spPr bwMode="auto">
          <a:xfrm>
            <a:off x="2411413" y="-14288"/>
            <a:ext cx="4321175" cy="6886576"/>
          </a:xfrm>
          <a:prstGeom prst="rect">
            <a:avLst/>
          </a:prstGeom>
          <a:noFill/>
        </p:spPr>
      </p:pic>
      <p:sp>
        <p:nvSpPr>
          <p:cNvPr id="143364" name="Rectangle 4" hidden="1"/>
          <p:cNvSpPr>
            <a:spLocks noGrp="1" noChangeArrowheads="1"/>
          </p:cNvSpPr>
          <p:nvPr>
            <p:ph type="title"/>
          </p:nvPr>
        </p:nvSpPr>
        <p:spPr/>
        <p:txBody>
          <a:bodyPr/>
          <a:lstStyle/>
          <a:p>
            <a:endParaRPr lang="en-US"/>
          </a:p>
        </p:txBody>
      </p:sp>
      <p:sp>
        <p:nvSpPr>
          <p:cNvPr id="143365" name="Rectangle 5"/>
          <p:cNvSpPr>
            <a:spLocks noChangeArrowheads="1"/>
          </p:cNvSpPr>
          <p:nvPr/>
        </p:nvSpPr>
        <p:spPr bwMode="auto">
          <a:xfrm>
            <a:off x="7662863" y="6562725"/>
            <a:ext cx="1481137" cy="295275"/>
          </a:xfrm>
          <a:prstGeom prst="rect">
            <a:avLst/>
          </a:prstGeom>
          <a:noFill/>
          <a:ln w="9525">
            <a:noFill/>
            <a:miter lim="800000"/>
            <a:headEnd/>
            <a:tailEnd/>
          </a:ln>
          <a:effectLst/>
        </p:spPr>
        <p:txBody>
          <a:bodyPr wrap="none" lIns="82058" tIns="41029" rIns="82058" bIns="41029"/>
          <a:lstStyle/>
          <a:p>
            <a:pPr algn="r" defTabSz="820738"/>
            <a:r>
              <a:rPr lang="en-US" sz="1400" b="1"/>
              <a:t>Fig. 9-17, p. 188</a:t>
            </a:r>
          </a:p>
        </p:txBody>
      </p:sp>
      <p:sp>
        <p:nvSpPr>
          <p:cNvPr id="143366" name="Rectangle 6"/>
          <p:cNvSpPr>
            <a:spLocks noChangeArrowheads="1"/>
          </p:cNvSpPr>
          <p:nvPr/>
        </p:nvSpPr>
        <p:spPr bwMode="auto">
          <a:xfrm>
            <a:off x="1295400" y="990600"/>
            <a:ext cx="3962400" cy="5715000"/>
          </a:xfrm>
          <a:prstGeom prst="rect">
            <a:avLst/>
          </a:prstGeom>
          <a:noFill/>
          <a:ln w="9525">
            <a:noFill/>
            <a:miter lim="800000"/>
            <a:headEnd/>
            <a:tailEnd/>
          </a:ln>
          <a:effectLst/>
        </p:spPr>
        <p:txBody>
          <a:bodyPr>
            <a:spAutoFit/>
          </a:bodyPr>
          <a:lstStyle/>
          <a:p>
            <a:pPr eaLnBrk="1" hangingPunct="1"/>
            <a:r>
              <a:rPr lang="en-US" sz="1600" b="1"/>
              <a:t>Reduction of biodiversity</a:t>
            </a:r>
          </a:p>
          <a:p>
            <a:pPr eaLnBrk="1" hangingPunct="1"/>
            <a:endParaRPr lang="en-US" sz="1600" b="1"/>
          </a:p>
          <a:p>
            <a:pPr eaLnBrk="1" hangingPunct="1"/>
            <a:r>
              <a:rPr lang="en-US" sz="1600" b="1"/>
              <a:t>Increasing use of the earth's net primary productivity</a:t>
            </a:r>
          </a:p>
          <a:p>
            <a:pPr eaLnBrk="1" hangingPunct="1"/>
            <a:endParaRPr lang="en-US" sz="1600" b="1"/>
          </a:p>
          <a:p>
            <a:pPr eaLnBrk="1" hangingPunct="1"/>
            <a:r>
              <a:rPr lang="en-US" sz="1600" b="1"/>
              <a:t>Increasing genetic resistance of pest species and disease-causing bacteria</a:t>
            </a:r>
          </a:p>
          <a:p>
            <a:pPr eaLnBrk="1" hangingPunct="1"/>
            <a:endParaRPr lang="en-US" sz="1600" b="1"/>
          </a:p>
          <a:p>
            <a:pPr eaLnBrk="1" hangingPunct="1"/>
            <a:r>
              <a:rPr lang="en-US" sz="1600" b="1"/>
              <a:t>Elimination of many natural predators</a:t>
            </a:r>
          </a:p>
          <a:p>
            <a:pPr eaLnBrk="1" hangingPunct="1"/>
            <a:endParaRPr lang="en-US" sz="1600" b="1"/>
          </a:p>
          <a:p>
            <a:pPr eaLnBrk="1" hangingPunct="1"/>
            <a:r>
              <a:rPr lang="en-US" sz="1600" b="1"/>
              <a:t>Deliberate or accidental introduction of potentially harmful species into communities</a:t>
            </a:r>
          </a:p>
          <a:p>
            <a:pPr eaLnBrk="1" hangingPunct="1"/>
            <a:endParaRPr lang="en-US" sz="1600" b="1"/>
          </a:p>
          <a:p>
            <a:pPr eaLnBrk="1" hangingPunct="1"/>
            <a:r>
              <a:rPr lang="en-US" sz="1600" b="1"/>
              <a:t>Using some renewable resources faster than they can be replenished</a:t>
            </a:r>
          </a:p>
          <a:p>
            <a:pPr eaLnBrk="1" hangingPunct="1"/>
            <a:endParaRPr lang="en-US" sz="1600" b="1"/>
          </a:p>
          <a:p>
            <a:pPr eaLnBrk="1" hangingPunct="1"/>
            <a:r>
              <a:rPr lang="en-US" sz="1600" b="1"/>
              <a:t>Interfering with the earth's chemical cycling and energy flow processes</a:t>
            </a:r>
          </a:p>
          <a:p>
            <a:pPr eaLnBrk="1" hangingPunct="1"/>
            <a:endParaRPr lang="en-US" sz="1600" b="1"/>
          </a:p>
          <a:p>
            <a:pPr eaLnBrk="1" hangingPunct="1"/>
            <a:r>
              <a:rPr lang="en-US" sz="1600" b="1"/>
              <a:t>Relying mostly on polluting fossil fuels</a:t>
            </a:r>
          </a:p>
          <a:p>
            <a:pPr eaLnBrk="1" hangingPunct="1"/>
            <a:endParaRPr lang="en-US" sz="1600" b="1"/>
          </a:p>
        </p:txBody>
      </p:sp>
      <p:sp>
        <p:nvSpPr>
          <p:cNvPr id="143367" name="Rectangle 7"/>
          <p:cNvSpPr>
            <a:spLocks noChangeArrowheads="1"/>
          </p:cNvSpPr>
          <p:nvPr/>
        </p:nvSpPr>
        <p:spPr bwMode="auto">
          <a:xfrm>
            <a:off x="2974975" y="0"/>
            <a:ext cx="3194050" cy="366713"/>
          </a:xfrm>
          <a:prstGeom prst="rect">
            <a:avLst/>
          </a:prstGeom>
          <a:noFill/>
          <a:ln w="19050">
            <a:noFill/>
            <a:miter lim="800000"/>
            <a:headEnd/>
            <a:tailEnd/>
          </a:ln>
          <a:effectLst/>
        </p:spPr>
        <p:txBody>
          <a:bodyPr wrap="none">
            <a:spAutoFit/>
          </a:bodyPr>
          <a:lstStyle/>
          <a:p>
            <a:pPr eaLnBrk="1" hangingPunct="1"/>
            <a:r>
              <a:rPr lang="en-US" sz="1800" b="1">
                <a:solidFill>
                  <a:srgbClr val="FF0000"/>
                </a:solidFill>
              </a:rPr>
              <a:t>Natural Capital Degradation</a:t>
            </a:r>
          </a:p>
        </p:txBody>
      </p:sp>
      <p:sp>
        <p:nvSpPr>
          <p:cNvPr id="143368" name="Rectangle 8"/>
          <p:cNvSpPr>
            <a:spLocks noChangeArrowheads="1"/>
          </p:cNvSpPr>
          <p:nvPr/>
        </p:nvSpPr>
        <p:spPr bwMode="auto">
          <a:xfrm>
            <a:off x="2819400" y="381000"/>
            <a:ext cx="3503613" cy="336550"/>
          </a:xfrm>
          <a:prstGeom prst="rect">
            <a:avLst/>
          </a:prstGeom>
          <a:noFill/>
          <a:ln w="19050">
            <a:noFill/>
            <a:miter lim="800000"/>
            <a:headEnd/>
            <a:tailEnd/>
          </a:ln>
          <a:effectLst/>
        </p:spPr>
        <p:txBody>
          <a:bodyPr wrap="none">
            <a:spAutoFit/>
          </a:bodyPr>
          <a:lstStyle/>
          <a:p>
            <a:pPr eaLnBrk="1" hangingPunct="1"/>
            <a:r>
              <a:rPr lang="en-US" sz="1600" b="1">
                <a:solidFill>
                  <a:srgbClr val="FF0000"/>
                </a:solidFill>
              </a:rPr>
              <a:t>Altering Nature to Meet Our Needs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Animation: Resources Depletion and Degradation</a:t>
            </a:r>
          </a:p>
        </p:txBody>
      </p:sp>
      <p:sp>
        <p:nvSpPr>
          <p:cNvPr id="145412" name="Text Box 4">
            <a:hlinkClick r:id="rId3" action="ppaction://hlinkfile"/>
          </p:cNvPr>
          <p:cNvSpPr txBox="1">
            <a:spLocks noChangeArrowheads="1"/>
          </p:cNvSpPr>
          <p:nvPr/>
        </p:nvSpPr>
        <p:spPr bwMode="auto">
          <a:xfrm>
            <a:off x="3844925" y="5483225"/>
            <a:ext cx="1454150" cy="641350"/>
          </a:xfrm>
          <a:prstGeom prst="rect">
            <a:avLst/>
          </a:prstGeom>
          <a:gradFill rotWithShape="0">
            <a:gsLst>
              <a:gs pos="0">
                <a:srgbClr val="26BC12">
                  <a:gamma/>
                  <a:shade val="46275"/>
                  <a:invGamma/>
                </a:srgbClr>
              </a:gs>
              <a:gs pos="50000">
                <a:srgbClr val="26BC12"/>
              </a:gs>
              <a:gs pos="100000">
                <a:srgbClr val="26BC12">
                  <a:gamma/>
                  <a:shade val="46275"/>
                  <a:invGamma/>
                </a:srgbClr>
              </a:gs>
            </a:gsLst>
            <a:lin ang="5400000" scaled="1"/>
          </a:gradFill>
          <a:ln w="9525">
            <a:noFill/>
            <a:miter lim="800000"/>
            <a:headEnd/>
            <a:tailEnd/>
          </a:ln>
          <a:effectLst/>
        </p:spPr>
        <p:txBody>
          <a:bodyPr wrap="none" anchor="ctr">
            <a:spAutoFit/>
          </a:bodyPr>
          <a:lstStyle/>
          <a:p>
            <a:pPr algn="ctr"/>
            <a:r>
              <a:rPr lang="en-US" sz="1800" dirty="0"/>
              <a:t>PLAY</a:t>
            </a:r>
          </a:p>
          <a:p>
            <a:pPr algn="ctr"/>
            <a:r>
              <a:rPr lang="en-US" sz="1800" dirty="0"/>
              <a:t>ANIMATION</a:t>
            </a:r>
          </a:p>
        </p:txBody>
      </p:sp>
      <p:pic>
        <p:nvPicPr>
          <p:cNvPr id="145413" name="Picture 5" descr="deplete_degrade"/>
          <p:cNvPicPr>
            <a:picLocks noChangeAspect="1" noChangeArrowheads="1"/>
          </p:cNvPicPr>
          <p:nvPr/>
        </p:nvPicPr>
        <p:blipFill>
          <a:blip r:embed="rId4"/>
          <a:srcRect/>
          <a:stretch>
            <a:fillRect/>
          </a:stretch>
        </p:blipFill>
        <p:spPr bwMode="auto">
          <a:xfrm>
            <a:off x="1881188" y="1733550"/>
            <a:ext cx="5380037" cy="338931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0902"/>
          <p:cNvPicPr>
            <a:picLocks noChangeAspect="1" noChangeArrowheads="1"/>
          </p:cNvPicPr>
          <p:nvPr/>
        </p:nvPicPr>
        <p:blipFill>
          <a:blip r:embed="rId3"/>
          <a:srcRect/>
          <a:stretch>
            <a:fillRect/>
          </a:stretch>
        </p:blipFill>
        <p:spPr bwMode="auto">
          <a:xfrm>
            <a:off x="1027113" y="-7938"/>
            <a:ext cx="7583487" cy="6456363"/>
          </a:xfrm>
          <a:prstGeom prst="rect">
            <a:avLst/>
          </a:prstGeom>
          <a:noFill/>
        </p:spPr>
      </p:pic>
      <p:sp>
        <p:nvSpPr>
          <p:cNvPr id="34819" name="Rectangle 3" hidden="1"/>
          <p:cNvSpPr>
            <a:spLocks noGrp="1" noChangeArrowheads="1"/>
          </p:cNvSpPr>
          <p:nvPr>
            <p:ph type="title"/>
          </p:nvPr>
        </p:nvSpPr>
        <p:spPr/>
        <p:txBody>
          <a:bodyPr/>
          <a:lstStyle/>
          <a:p>
            <a:endParaRPr lang="en-US"/>
          </a:p>
        </p:txBody>
      </p:sp>
      <p:sp>
        <p:nvSpPr>
          <p:cNvPr id="34821" name="Rectangle 5"/>
          <p:cNvSpPr>
            <a:spLocks noChangeArrowheads="1"/>
          </p:cNvSpPr>
          <p:nvPr/>
        </p:nvSpPr>
        <p:spPr bwMode="auto">
          <a:xfrm>
            <a:off x="6605588" y="914400"/>
            <a:ext cx="692150" cy="641350"/>
          </a:xfrm>
          <a:prstGeom prst="rect">
            <a:avLst/>
          </a:prstGeom>
          <a:noFill/>
          <a:ln w="9525">
            <a:noFill/>
            <a:miter lim="800000"/>
            <a:headEnd/>
            <a:tailEnd/>
          </a:ln>
          <a:effectLst/>
        </p:spPr>
        <p:txBody>
          <a:bodyPr wrap="none">
            <a:spAutoFit/>
          </a:bodyPr>
          <a:lstStyle/>
          <a:p>
            <a:pPr algn="ctr" eaLnBrk="1" hangingPunct="1"/>
            <a:r>
              <a:rPr lang="en-US" sz="1800" b="1"/>
              <a:t>High</a:t>
            </a:r>
          </a:p>
          <a:p>
            <a:pPr algn="ctr" eaLnBrk="1" hangingPunct="1"/>
            <a:r>
              <a:rPr lang="en-US" sz="1800" b="1"/>
              <a:t>10.6</a:t>
            </a:r>
          </a:p>
        </p:txBody>
      </p:sp>
      <p:sp>
        <p:nvSpPr>
          <p:cNvPr id="34822" name="Rectangle 6"/>
          <p:cNvSpPr>
            <a:spLocks noChangeArrowheads="1"/>
          </p:cNvSpPr>
          <p:nvPr/>
        </p:nvSpPr>
        <p:spPr bwMode="auto">
          <a:xfrm rot="-5399309">
            <a:off x="-359568" y="2950368"/>
            <a:ext cx="2381250" cy="366713"/>
          </a:xfrm>
          <a:prstGeom prst="rect">
            <a:avLst/>
          </a:prstGeom>
          <a:noFill/>
          <a:ln w="9525">
            <a:noFill/>
            <a:miter lim="800000"/>
            <a:headEnd/>
            <a:tailEnd/>
          </a:ln>
          <a:effectLst/>
        </p:spPr>
        <p:txBody>
          <a:bodyPr wrap="none">
            <a:spAutoFit/>
          </a:bodyPr>
          <a:lstStyle/>
          <a:p>
            <a:pPr eaLnBrk="1" hangingPunct="1"/>
            <a:r>
              <a:rPr lang="en-US" sz="1800" b="1"/>
              <a:t>Population (billions)</a:t>
            </a:r>
          </a:p>
        </p:txBody>
      </p:sp>
      <p:sp>
        <p:nvSpPr>
          <p:cNvPr id="34823" name="Rectangle 7"/>
          <p:cNvSpPr>
            <a:spLocks noChangeArrowheads="1"/>
          </p:cNvSpPr>
          <p:nvPr/>
        </p:nvSpPr>
        <p:spPr bwMode="auto">
          <a:xfrm>
            <a:off x="2473325" y="882650"/>
            <a:ext cx="692150" cy="366713"/>
          </a:xfrm>
          <a:prstGeom prst="rect">
            <a:avLst/>
          </a:prstGeom>
          <a:noFill/>
          <a:ln w="9525">
            <a:noFill/>
            <a:miter lim="800000"/>
            <a:headEnd/>
            <a:tailEnd/>
          </a:ln>
          <a:effectLst/>
        </p:spPr>
        <p:txBody>
          <a:bodyPr wrap="none">
            <a:spAutoFit/>
          </a:bodyPr>
          <a:lstStyle/>
          <a:p>
            <a:pPr eaLnBrk="1" hangingPunct="1"/>
            <a:r>
              <a:rPr lang="en-US" sz="1800" b="1"/>
              <a:t>High</a:t>
            </a:r>
          </a:p>
        </p:txBody>
      </p:sp>
      <p:sp>
        <p:nvSpPr>
          <p:cNvPr id="34824" name="Rectangle 8"/>
          <p:cNvSpPr>
            <a:spLocks noChangeArrowheads="1"/>
          </p:cNvSpPr>
          <p:nvPr/>
        </p:nvSpPr>
        <p:spPr bwMode="auto">
          <a:xfrm>
            <a:off x="2473325" y="1263650"/>
            <a:ext cx="1047750" cy="366713"/>
          </a:xfrm>
          <a:prstGeom prst="rect">
            <a:avLst/>
          </a:prstGeom>
          <a:noFill/>
          <a:ln w="9525">
            <a:noFill/>
            <a:miter lim="800000"/>
            <a:headEnd/>
            <a:tailEnd/>
          </a:ln>
          <a:effectLst/>
        </p:spPr>
        <p:txBody>
          <a:bodyPr wrap="none">
            <a:spAutoFit/>
          </a:bodyPr>
          <a:lstStyle/>
          <a:p>
            <a:pPr eaLnBrk="1" hangingPunct="1"/>
            <a:r>
              <a:rPr lang="en-US" sz="1800" b="1"/>
              <a:t>Medium</a:t>
            </a:r>
          </a:p>
        </p:txBody>
      </p:sp>
      <p:sp>
        <p:nvSpPr>
          <p:cNvPr id="34825" name="Rectangle 9"/>
          <p:cNvSpPr>
            <a:spLocks noChangeArrowheads="1"/>
          </p:cNvSpPr>
          <p:nvPr/>
        </p:nvSpPr>
        <p:spPr bwMode="auto">
          <a:xfrm>
            <a:off x="2473325" y="1720850"/>
            <a:ext cx="641350" cy="366713"/>
          </a:xfrm>
          <a:prstGeom prst="rect">
            <a:avLst/>
          </a:prstGeom>
          <a:noFill/>
          <a:ln w="9525">
            <a:noFill/>
            <a:miter lim="800000"/>
            <a:headEnd/>
            <a:tailEnd/>
          </a:ln>
          <a:effectLst/>
        </p:spPr>
        <p:txBody>
          <a:bodyPr wrap="none">
            <a:spAutoFit/>
          </a:bodyPr>
          <a:lstStyle/>
          <a:p>
            <a:pPr eaLnBrk="1" hangingPunct="1"/>
            <a:r>
              <a:rPr lang="en-US" sz="1800" b="1"/>
              <a:t>Low</a:t>
            </a:r>
          </a:p>
        </p:txBody>
      </p:sp>
      <p:sp>
        <p:nvSpPr>
          <p:cNvPr id="34826" name="Rectangle 10"/>
          <p:cNvSpPr>
            <a:spLocks noChangeArrowheads="1"/>
          </p:cNvSpPr>
          <p:nvPr/>
        </p:nvSpPr>
        <p:spPr bwMode="auto">
          <a:xfrm>
            <a:off x="7010400" y="3016250"/>
            <a:ext cx="641350" cy="641350"/>
          </a:xfrm>
          <a:prstGeom prst="rect">
            <a:avLst/>
          </a:prstGeom>
          <a:noFill/>
          <a:ln w="9525">
            <a:noFill/>
            <a:miter lim="800000"/>
            <a:headEnd/>
            <a:tailEnd/>
          </a:ln>
          <a:effectLst/>
        </p:spPr>
        <p:txBody>
          <a:bodyPr wrap="none">
            <a:spAutoFit/>
          </a:bodyPr>
          <a:lstStyle/>
          <a:p>
            <a:pPr algn="ctr" eaLnBrk="1" hangingPunct="1"/>
            <a:r>
              <a:rPr lang="en-US" sz="1800" b="1"/>
              <a:t>Low</a:t>
            </a:r>
          </a:p>
          <a:p>
            <a:pPr algn="ctr" eaLnBrk="1" hangingPunct="1"/>
            <a:r>
              <a:rPr lang="en-US" sz="1800" b="1"/>
              <a:t>7.2</a:t>
            </a:r>
          </a:p>
        </p:txBody>
      </p:sp>
      <p:sp>
        <p:nvSpPr>
          <p:cNvPr id="34827" name="Rectangle 11"/>
          <p:cNvSpPr>
            <a:spLocks noChangeArrowheads="1"/>
          </p:cNvSpPr>
          <p:nvPr/>
        </p:nvSpPr>
        <p:spPr bwMode="auto">
          <a:xfrm>
            <a:off x="4913313" y="2057400"/>
            <a:ext cx="1047750" cy="641350"/>
          </a:xfrm>
          <a:prstGeom prst="rect">
            <a:avLst/>
          </a:prstGeom>
          <a:noFill/>
          <a:ln w="9525">
            <a:noFill/>
            <a:miter lim="800000"/>
            <a:headEnd/>
            <a:tailEnd/>
          </a:ln>
          <a:effectLst/>
        </p:spPr>
        <p:txBody>
          <a:bodyPr wrap="none">
            <a:spAutoFit/>
          </a:bodyPr>
          <a:lstStyle/>
          <a:p>
            <a:pPr algn="ctr" eaLnBrk="1" hangingPunct="1"/>
            <a:r>
              <a:rPr lang="en-US" sz="1800" b="1"/>
              <a:t>Medium</a:t>
            </a:r>
          </a:p>
          <a:p>
            <a:pPr algn="ctr" eaLnBrk="1" hangingPunct="1"/>
            <a:r>
              <a:rPr lang="en-US" sz="1800" b="1"/>
              <a:t>8.9</a:t>
            </a:r>
          </a:p>
        </p:txBody>
      </p:sp>
      <p:sp>
        <p:nvSpPr>
          <p:cNvPr id="34828" name="Rectangle 12"/>
          <p:cNvSpPr>
            <a:spLocks noChangeArrowheads="1"/>
          </p:cNvSpPr>
          <p:nvPr/>
        </p:nvSpPr>
        <p:spPr bwMode="auto">
          <a:xfrm>
            <a:off x="4419600" y="6324600"/>
            <a:ext cx="679450" cy="366713"/>
          </a:xfrm>
          <a:prstGeom prst="rect">
            <a:avLst/>
          </a:prstGeom>
          <a:noFill/>
          <a:ln w="9525">
            <a:noFill/>
            <a:miter lim="800000"/>
            <a:headEnd/>
            <a:tailEnd/>
          </a:ln>
          <a:effectLst/>
        </p:spPr>
        <p:txBody>
          <a:bodyPr wrap="none">
            <a:spAutoFit/>
          </a:bodyPr>
          <a:lstStyle/>
          <a:p>
            <a:pPr eaLnBrk="1" hangingPunct="1"/>
            <a:r>
              <a:rPr lang="en-US" sz="1800" b="1"/>
              <a:t>Year</a:t>
            </a:r>
          </a:p>
        </p:txBody>
      </p:sp>
      <p:sp>
        <p:nvSpPr>
          <p:cNvPr id="34829" name="Line 13"/>
          <p:cNvSpPr>
            <a:spLocks noChangeShapeType="1"/>
          </p:cNvSpPr>
          <p:nvPr/>
        </p:nvSpPr>
        <p:spPr bwMode="auto">
          <a:xfrm>
            <a:off x="7239000" y="1143000"/>
            <a:ext cx="838200" cy="0"/>
          </a:xfrm>
          <a:prstGeom prst="line">
            <a:avLst/>
          </a:prstGeom>
          <a:noFill/>
          <a:ln w="19050">
            <a:solidFill>
              <a:schemeClr val="tx1"/>
            </a:solidFill>
            <a:round/>
            <a:headEnd/>
            <a:tailEnd/>
          </a:ln>
          <a:effectLst/>
        </p:spPr>
        <p:txBody>
          <a:bodyPr wrap="none" anchor="ctr"/>
          <a:lstStyle/>
          <a:p>
            <a:endParaRPr lang="en-US"/>
          </a:p>
        </p:txBody>
      </p:sp>
      <p:sp>
        <p:nvSpPr>
          <p:cNvPr id="34830" name="Line 14"/>
          <p:cNvSpPr>
            <a:spLocks noChangeShapeType="1"/>
          </p:cNvSpPr>
          <p:nvPr/>
        </p:nvSpPr>
        <p:spPr bwMode="auto">
          <a:xfrm>
            <a:off x="5943600" y="2286000"/>
            <a:ext cx="1447800" cy="0"/>
          </a:xfrm>
          <a:prstGeom prst="line">
            <a:avLst/>
          </a:prstGeom>
          <a:noFill/>
          <a:ln w="19050">
            <a:solidFill>
              <a:schemeClr val="tx1"/>
            </a:solidFill>
            <a:round/>
            <a:headEnd/>
            <a:tailEnd/>
          </a:ln>
          <a:effectLst/>
        </p:spPr>
        <p:txBody>
          <a:bodyPr wrap="none" anchor="ctr"/>
          <a:lstStyle/>
          <a:p>
            <a:endParaRPr lang="en-US"/>
          </a:p>
        </p:txBody>
      </p:sp>
      <p:sp>
        <p:nvSpPr>
          <p:cNvPr id="34831" name="Line 15"/>
          <p:cNvSpPr>
            <a:spLocks noChangeShapeType="1"/>
          </p:cNvSpPr>
          <p:nvPr/>
        </p:nvSpPr>
        <p:spPr bwMode="auto">
          <a:xfrm>
            <a:off x="7199313" y="2795588"/>
            <a:ext cx="0" cy="304800"/>
          </a:xfrm>
          <a:prstGeom prst="line">
            <a:avLst/>
          </a:prstGeom>
          <a:noFill/>
          <a:ln w="19050">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68263"/>
            <a:ext cx="8763000" cy="1684337"/>
          </a:xfrm>
        </p:spPr>
        <p:txBody>
          <a:bodyPr/>
          <a:lstStyle/>
          <a:p>
            <a:r>
              <a:rPr lang="en-US"/>
              <a:t>FACTORS AFFECTING HUMAN POPULATION SIZE</a:t>
            </a:r>
          </a:p>
        </p:txBody>
      </p:sp>
      <p:sp>
        <p:nvSpPr>
          <p:cNvPr id="36867" name="Rectangle 3"/>
          <p:cNvSpPr>
            <a:spLocks noGrp="1" noChangeArrowheads="1"/>
          </p:cNvSpPr>
          <p:nvPr>
            <p:ph type="body" idx="1"/>
          </p:nvPr>
        </p:nvSpPr>
        <p:spPr>
          <a:xfrm>
            <a:off x="228600" y="1981200"/>
            <a:ext cx="8734425" cy="4648200"/>
          </a:xfrm>
        </p:spPr>
        <p:txBody>
          <a:bodyPr/>
          <a:lstStyle/>
          <a:p>
            <a:pPr>
              <a:lnSpc>
                <a:spcPct val="90000"/>
              </a:lnSpc>
            </a:pPr>
            <a:r>
              <a:rPr lang="en-US"/>
              <a:t>Population increases because of births and immigration and decreases through deaths and emigration.</a:t>
            </a:r>
          </a:p>
          <a:p>
            <a:pPr>
              <a:lnSpc>
                <a:spcPct val="90000"/>
              </a:lnSpc>
            </a:pPr>
            <a:endParaRPr lang="en-US"/>
          </a:p>
          <a:p>
            <a:pPr>
              <a:lnSpc>
                <a:spcPct val="90000"/>
              </a:lnSpc>
            </a:pPr>
            <a:endParaRPr lang="en-US"/>
          </a:p>
          <a:p>
            <a:pPr>
              <a:lnSpc>
                <a:spcPct val="90000"/>
              </a:lnSpc>
            </a:pPr>
            <a:r>
              <a:rPr lang="en-US"/>
              <a:t>Instead of using raw numbers, crude birth rates and crude death rates are used (based on total number of births or deaths per 1,000 people in a population).</a:t>
            </a:r>
          </a:p>
        </p:txBody>
      </p:sp>
      <p:pic>
        <p:nvPicPr>
          <p:cNvPr id="36868" name="Picture 4"/>
          <p:cNvPicPr>
            <a:picLocks noChangeAspect="1" noChangeArrowheads="1"/>
          </p:cNvPicPr>
          <p:nvPr/>
        </p:nvPicPr>
        <p:blipFill>
          <a:blip r:embed="rId3"/>
          <a:srcRect/>
          <a:stretch>
            <a:fillRect/>
          </a:stretch>
        </p:blipFill>
        <p:spPr bwMode="auto">
          <a:xfrm>
            <a:off x="1600200" y="3657600"/>
            <a:ext cx="5724525" cy="6477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68263"/>
            <a:ext cx="8763000" cy="1684337"/>
          </a:xfrm>
        </p:spPr>
        <p:txBody>
          <a:bodyPr/>
          <a:lstStyle/>
          <a:p>
            <a:r>
              <a:rPr lang="en-US"/>
              <a:t>FACTORS AFFECTING HUMAN POPULATION SIZE</a:t>
            </a:r>
          </a:p>
        </p:txBody>
      </p:sp>
      <p:sp>
        <p:nvSpPr>
          <p:cNvPr id="38915" name="Rectangle 3"/>
          <p:cNvSpPr>
            <a:spLocks noGrp="1" noChangeArrowheads="1"/>
          </p:cNvSpPr>
          <p:nvPr>
            <p:ph type="body" idx="1"/>
          </p:nvPr>
        </p:nvSpPr>
        <p:spPr>
          <a:xfrm>
            <a:off x="4800600" y="1981200"/>
            <a:ext cx="4162425" cy="4648200"/>
          </a:xfrm>
        </p:spPr>
        <p:txBody>
          <a:bodyPr/>
          <a:lstStyle/>
          <a:p>
            <a:r>
              <a:rPr lang="en-US"/>
              <a:t>Average crude and birth rates for various groupings of countries in 2006.</a:t>
            </a:r>
          </a:p>
        </p:txBody>
      </p:sp>
      <p:pic>
        <p:nvPicPr>
          <p:cNvPr id="38917" name="Picture1" descr="0903"/>
          <p:cNvPicPr>
            <a:picLocks noChangeAspect="1" noChangeArrowheads="1"/>
          </p:cNvPicPr>
          <p:nvPr/>
        </p:nvPicPr>
        <p:blipFill>
          <a:blip r:embed="rId3"/>
          <a:srcRect/>
          <a:stretch>
            <a:fillRect/>
          </a:stretch>
        </p:blipFill>
        <p:spPr bwMode="auto">
          <a:xfrm>
            <a:off x="914400" y="1524000"/>
            <a:ext cx="3519488" cy="5168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903a"/>
          <p:cNvPicPr>
            <a:picLocks noChangeAspect="1" noChangeArrowheads="1"/>
          </p:cNvPicPr>
          <p:nvPr/>
        </p:nvPicPr>
        <p:blipFill>
          <a:blip r:embed="rId3"/>
          <a:srcRect/>
          <a:stretch>
            <a:fillRect/>
          </a:stretch>
        </p:blipFill>
        <p:spPr bwMode="auto">
          <a:xfrm>
            <a:off x="422275" y="714375"/>
            <a:ext cx="8299450" cy="5427663"/>
          </a:xfrm>
          <a:prstGeom prst="rect">
            <a:avLst/>
          </a:prstGeom>
          <a:noFill/>
        </p:spPr>
      </p:pic>
      <p:sp>
        <p:nvSpPr>
          <p:cNvPr id="40963" name="Rectangle 3" hidden="1"/>
          <p:cNvSpPr>
            <a:spLocks noGrp="1" noChangeArrowheads="1"/>
          </p:cNvSpPr>
          <p:nvPr>
            <p:ph type="title"/>
          </p:nvPr>
        </p:nvSpPr>
        <p:spPr/>
        <p:txBody>
          <a:bodyPr/>
          <a:lstStyle/>
          <a:p>
            <a:endParaRPr lang="en-US"/>
          </a:p>
        </p:txBody>
      </p:sp>
      <p:sp>
        <p:nvSpPr>
          <p:cNvPr id="40965" name="Rectangle 5"/>
          <p:cNvSpPr>
            <a:spLocks noChangeArrowheads="1"/>
          </p:cNvSpPr>
          <p:nvPr/>
        </p:nvSpPr>
        <p:spPr bwMode="auto">
          <a:xfrm>
            <a:off x="6400800" y="685800"/>
            <a:ext cx="2249488" cy="641350"/>
          </a:xfrm>
          <a:prstGeom prst="rect">
            <a:avLst/>
          </a:prstGeom>
          <a:noFill/>
          <a:ln w="19050">
            <a:noFill/>
            <a:miter lim="800000"/>
            <a:headEnd/>
            <a:tailEnd/>
          </a:ln>
          <a:effectLst/>
        </p:spPr>
        <p:txBody>
          <a:bodyPr>
            <a:spAutoFit/>
          </a:bodyPr>
          <a:lstStyle/>
          <a:p>
            <a:pPr algn="ctr" eaLnBrk="1" hangingPunct="1"/>
            <a:r>
              <a:rPr lang="en-US" sz="1800" b="1"/>
              <a:t>Average crude death rate</a:t>
            </a:r>
          </a:p>
        </p:txBody>
      </p:sp>
      <p:sp>
        <p:nvSpPr>
          <p:cNvPr id="40966" name="Rectangle 6"/>
          <p:cNvSpPr>
            <a:spLocks noChangeArrowheads="1"/>
          </p:cNvSpPr>
          <p:nvPr/>
        </p:nvSpPr>
        <p:spPr bwMode="auto">
          <a:xfrm>
            <a:off x="762000" y="685800"/>
            <a:ext cx="2181225" cy="641350"/>
          </a:xfrm>
          <a:prstGeom prst="rect">
            <a:avLst/>
          </a:prstGeom>
          <a:noFill/>
          <a:ln w="19050">
            <a:noFill/>
            <a:miter lim="800000"/>
            <a:headEnd/>
            <a:tailEnd/>
          </a:ln>
          <a:effectLst/>
        </p:spPr>
        <p:txBody>
          <a:bodyPr>
            <a:spAutoFit/>
          </a:bodyPr>
          <a:lstStyle/>
          <a:p>
            <a:pPr algn="ctr" eaLnBrk="1" hangingPunct="1"/>
            <a:r>
              <a:rPr lang="en-US" sz="1800" b="1"/>
              <a:t>Average crude birth rate</a:t>
            </a:r>
          </a:p>
        </p:txBody>
      </p:sp>
      <p:sp>
        <p:nvSpPr>
          <p:cNvPr id="40967" name="Rectangle 7"/>
          <p:cNvSpPr>
            <a:spLocks noChangeArrowheads="1"/>
          </p:cNvSpPr>
          <p:nvPr/>
        </p:nvSpPr>
        <p:spPr bwMode="auto">
          <a:xfrm>
            <a:off x="2725738" y="1720850"/>
            <a:ext cx="903287" cy="396875"/>
          </a:xfrm>
          <a:prstGeom prst="rect">
            <a:avLst/>
          </a:prstGeom>
          <a:noFill/>
          <a:ln w="19050">
            <a:noFill/>
            <a:miter lim="800000"/>
            <a:headEnd/>
            <a:tailEnd/>
          </a:ln>
          <a:effectLst/>
        </p:spPr>
        <p:txBody>
          <a:bodyPr wrap="none">
            <a:spAutoFit/>
          </a:bodyPr>
          <a:lstStyle/>
          <a:p>
            <a:pPr eaLnBrk="1" hangingPunct="1"/>
            <a:r>
              <a:rPr lang="en-US" sz="2000" b="1"/>
              <a:t>World</a:t>
            </a:r>
          </a:p>
        </p:txBody>
      </p:sp>
      <p:sp>
        <p:nvSpPr>
          <p:cNvPr id="40968" name="Rectangle 8"/>
          <p:cNvSpPr>
            <a:spLocks noChangeArrowheads="1"/>
          </p:cNvSpPr>
          <p:nvPr/>
        </p:nvSpPr>
        <p:spPr bwMode="auto">
          <a:xfrm>
            <a:off x="7620000" y="1600200"/>
            <a:ext cx="438150" cy="366713"/>
          </a:xfrm>
          <a:prstGeom prst="rect">
            <a:avLst/>
          </a:prstGeom>
          <a:noFill/>
          <a:ln w="19050">
            <a:noFill/>
            <a:miter lim="800000"/>
            <a:headEnd/>
            <a:tailEnd/>
          </a:ln>
          <a:effectLst/>
        </p:spPr>
        <p:txBody>
          <a:bodyPr wrap="none">
            <a:spAutoFit/>
          </a:bodyPr>
          <a:lstStyle/>
          <a:p>
            <a:pPr eaLnBrk="1" hangingPunct="1"/>
            <a:r>
              <a:rPr lang="en-US" sz="1800" b="1"/>
              <a:t>21</a:t>
            </a:r>
          </a:p>
        </p:txBody>
      </p:sp>
      <p:sp>
        <p:nvSpPr>
          <p:cNvPr id="40969" name="Rectangle 9"/>
          <p:cNvSpPr>
            <a:spLocks noChangeArrowheads="1"/>
          </p:cNvSpPr>
          <p:nvPr/>
        </p:nvSpPr>
        <p:spPr bwMode="auto">
          <a:xfrm>
            <a:off x="5486400" y="2057400"/>
            <a:ext cx="311150" cy="366713"/>
          </a:xfrm>
          <a:prstGeom prst="rect">
            <a:avLst/>
          </a:prstGeom>
          <a:noFill/>
          <a:ln w="19050">
            <a:noFill/>
            <a:miter lim="800000"/>
            <a:headEnd/>
            <a:tailEnd/>
          </a:ln>
          <a:effectLst/>
        </p:spPr>
        <p:txBody>
          <a:bodyPr wrap="none">
            <a:spAutoFit/>
          </a:bodyPr>
          <a:lstStyle/>
          <a:p>
            <a:pPr eaLnBrk="1" hangingPunct="1"/>
            <a:r>
              <a:rPr lang="en-US" sz="1800" b="1"/>
              <a:t>9</a:t>
            </a:r>
          </a:p>
        </p:txBody>
      </p:sp>
      <p:sp>
        <p:nvSpPr>
          <p:cNvPr id="40970" name="Rectangle 10"/>
          <p:cNvSpPr>
            <a:spLocks noChangeArrowheads="1"/>
          </p:cNvSpPr>
          <p:nvPr/>
        </p:nvSpPr>
        <p:spPr bwMode="auto">
          <a:xfrm>
            <a:off x="1793875" y="2763838"/>
            <a:ext cx="1835150" cy="701675"/>
          </a:xfrm>
          <a:prstGeom prst="rect">
            <a:avLst/>
          </a:prstGeom>
          <a:noFill/>
          <a:ln w="19050">
            <a:noFill/>
            <a:miter lim="800000"/>
            <a:headEnd/>
            <a:tailEnd/>
          </a:ln>
          <a:effectLst/>
        </p:spPr>
        <p:txBody>
          <a:bodyPr wrap="none">
            <a:spAutoFit/>
          </a:bodyPr>
          <a:lstStyle/>
          <a:p>
            <a:pPr algn="r" eaLnBrk="1" hangingPunct="1"/>
            <a:r>
              <a:rPr lang="en-US" sz="2000" b="1"/>
              <a:t>All developed</a:t>
            </a:r>
          </a:p>
          <a:p>
            <a:pPr algn="r" eaLnBrk="1" hangingPunct="1"/>
            <a:r>
              <a:rPr lang="en-US" sz="2000" b="1"/>
              <a:t>countries</a:t>
            </a:r>
          </a:p>
        </p:txBody>
      </p:sp>
      <p:sp>
        <p:nvSpPr>
          <p:cNvPr id="40971" name="Rectangle 11"/>
          <p:cNvSpPr>
            <a:spLocks noChangeArrowheads="1"/>
          </p:cNvSpPr>
          <p:nvPr/>
        </p:nvSpPr>
        <p:spPr bwMode="auto">
          <a:xfrm>
            <a:off x="5819775" y="2811463"/>
            <a:ext cx="438150" cy="366712"/>
          </a:xfrm>
          <a:prstGeom prst="rect">
            <a:avLst/>
          </a:prstGeom>
          <a:noFill/>
          <a:ln w="19050">
            <a:noFill/>
            <a:miter lim="800000"/>
            <a:headEnd/>
            <a:tailEnd/>
          </a:ln>
          <a:effectLst/>
        </p:spPr>
        <p:txBody>
          <a:bodyPr wrap="none">
            <a:spAutoFit/>
          </a:bodyPr>
          <a:lstStyle/>
          <a:p>
            <a:pPr eaLnBrk="1" hangingPunct="1"/>
            <a:r>
              <a:rPr lang="en-US" sz="1800" b="1"/>
              <a:t>11</a:t>
            </a:r>
          </a:p>
        </p:txBody>
      </p:sp>
      <p:sp>
        <p:nvSpPr>
          <p:cNvPr id="40972" name="Rectangle 12"/>
          <p:cNvSpPr>
            <a:spLocks noChangeArrowheads="1"/>
          </p:cNvSpPr>
          <p:nvPr/>
        </p:nvSpPr>
        <p:spPr bwMode="auto">
          <a:xfrm>
            <a:off x="5651500" y="3252788"/>
            <a:ext cx="438150" cy="366712"/>
          </a:xfrm>
          <a:prstGeom prst="rect">
            <a:avLst/>
          </a:prstGeom>
          <a:noFill/>
          <a:ln w="19050">
            <a:noFill/>
            <a:miter lim="800000"/>
            <a:headEnd/>
            <a:tailEnd/>
          </a:ln>
          <a:effectLst/>
        </p:spPr>
        <p:txBody>
          <a:bodyPr wrap="none">
            <a:spAutoFit/>
          </a:bodyPr>
          <a:lstStyle/>
          <a:p>
            <a:pPr eaLnBrk="1" hangingPunct="1"/>
            <a:r>
              <a:rPr lang="en-US" sz="1800" b="1"/>
              <a:t>10</a:t>
            </a:r>
          </a:p>
        </p:txBody>
      </p:sp>
      <p:sp>
        <p:nvSpPr>
          <p:cNvPr id="40973" name="Rectangle 13"/>
          <p:cNvSpPr>
            <a:spLocks noChangeArrowheads="1"/>
          </p:cNvSpPr>
          <p:nvPr/>
        </p:nvSpPr>
        <p:spPr bwMode="auto">
          <a:xfrm>
            <a:off x="1709738" y="3962400"/>
            <a:ext cx="1919287" cy="701675"/>
          </a:xfrm>
          <a:prstGeom prst="rect">
            <a:avLst/>
          </a:prstGeom>
          <a:noFill/>
          <a:ln w="19050">
            <a:noFill/>
            <a:miter lim="800000"/>
            <a:headEnd/>
            <a:tailEnd/>
          </a:ln>
          <a:effectLst/>
        </p:spPr>
        <p:txBody>
          <a:bodyPr wrap="none">
            <a:spAutoFit/>
          </a:bodyPr>
          <a:lstStyle/>
          <a:p>
            <a:pPr algn="r" eaLnBrk="1" hangingPunct="1"/>
            <a:r>
              <a:rPr lang="en-US" sz="2000" b="1"/>
              <a:t>All developing</a:t>
            </a:r>
          </a:p>
          <a:p>
            <a:pPr algn="r" eaLnBrk="1" hangingPunct="1"/>
            <a:r>
              <a:rPr lang="en-US" sz="2000" b="1"/>
              <a:t>countries</a:t>
            </a:r>
          </a:p>
        </p:txBody>
      </p:sp>
      <p:sp>
        <p:nvSpPr>
          <p:cNvPr id="40974" name="Rectangle 14"/>
          <p:cNvSpPr>
            <a:spLocks noChangeArrowheads="1"/>
          </p:cNvSpPr>
          <p:nvPr/>
        </p:nvSpPr>
        <p:spPr bwMode="auto">
          <a:xfrm>
            <a:off x="8705850" y="5181600"/>
            <a:ext cx="438150" cy="366713"/>
          </a:xfrm>
          <a:prstGeom prst="rect">
            <a:avLst/>
          </a:prstGeom>
          <a:noFill/>
          <a:ln w="19050">
            <a:noFill/>
            <a:miter lim="800000"/>
            <a:headEnd/>
            <a:tailEnd/>
          </a:ln>
          <a:effectLst/>
        </p:spPr>
        <p:txBody>
          <a:bodyPr wrap="none">
            <a:spAutoFit/>
          </a:bodyPr>
          <a:lstStyle/>
          <a:p>
            <a:pPr eaLnBrk="1" hangingPunct="1"/>
            <a:r>
              <a:rPr lang="en-US" sz="1800" b="1"/>
              <a:t>27</a:t>
            </a:r>
          </a:p>
        </p:txBody>
      </p:sp>
      <p:sp>
        <p:nvSpPr>
          <p:cNvPr id="40975" name="Rectangle 15"/>
          <p:cNvSpPr>
            <a:spLocks noChangeArrowheads="1"/>
          </p:cNvSpPr>
          <p:nvPr/>
        </p:nvSpPr>
        <p:spPr bwMode="auto">
          <a:xfrm>
            <a:off x="5305425" y="4459288"/>
            <a:ext cx="311150" cy="366712"/>
          </a:xfrm>
          <a:prstGeom prst="rect">
            <a:avLst/>
          </a:prstGeom>
          <a:noFill/>
          <a:ln w="19050">
            <a:noFill/>
            <a:miter lim="800000"/>
            <a:headEnd/>
            <a:tailEnd/>
          </a:ln>
          <a:effectLst/>
        </p:spPr>
        <p:txBody>
          <a:bodyPr wrap="none">
            <a:spAutoFit/>
          </a:bodyPr>
          <a:lstStyle/>
          <a:p>
            <a:pPr eaLnBrk="1" hangingPunct="1"/>
            <a:r>
              <a:rPr lang="en-US" sz="1800" b="1"/>
              <a:t>8</a:t>
            </a:r>
          </a:p>
        </p:txBody>
      </p:sp>
      <p:sp>
        <p:nvSpPr>
          <p:cNvPr id="40976" name="Rectangle 16"/>
          <p:cNvSpPr>
            <a:spLocks noChangeArrowheads="1"/>
          </p:cNvSpPr>
          <p:nvPr/>
        </p:nvSpPr>
        <p:spPr bwMode="auto">
          <a:xfrm>
            <a:off x="5562600" y="5638800"/>
            <a:ext cx="311150" cy="366713"/>
          </a:xfrm>
          <a:prstGeom prst="rect">
            <a:avLst/>
          </a:prstGeom>
          <a:noFill/>
          <a:ln w="19050">
            <a:noFill/>
            <a:miter lim="800000"/>
            <a:headEnd/>
            <a:tailEnd/>
          </a:ln>
          <a:effectLst/>
        </p:spPr>
        <p:txBody>
          <a:bodyPr wrap="none">
            <a:spAutoFit/>
          </a:bodyPr>
          <a:lstStyle/>
          <a:p>
            <a:pPr eaLnBrk="1" hangingPunct="1"/>
            <a:r>
              <a:rPr lang="en-US" sz="1800" b="1"/>
              <a:t>9</a:t>
            </a:r>
          </a:p>
        </p:txBody>
      </p:sp>
      <p:sp>
        <p:nvSpPr>
          <p:cNvPr id="40977" name="Rectangle 17"/>
          <p:cNvSpPr>
            <a:spLocks noChangeArrowheads="1"/>
          </p:cNvSpPr>
          <p:nvPr/>
        </p:nvSpPr>
        <p:spPr bwMode="auto">
          <a:xfrm>
            <a:off x="8077200" y="3962400"/>
            <a:ext cx="438150" cy="366713"/>
          </a:xfrm>
          <a:prstGeom prst="rect">
            <a:avLst/>
          </a:prstGeom>
          <a:noFill/>
          <a:ln w="19050">
            <a:noFill/>
            <a:miter lim="800000"/>
            <a:headEnd/>
            <a:tailEnd/>
          </a:ln>
          <a:effectLst/>
        </p:spPr>
        <p:txBody>
          <a:bodyPr wrap="none">
            <a:spAutoFit/>
          </a:bodyPr>
          <a:lstStyle/>
          <a:p>
            <a:pPr eaLnBrk="1" hangingPunct="1"/>
            <a:r>
              <a:rPr lang="en-US" sz="1800" b="1"/>
              <a:t>23</a:t>
            </a:r>
          </a:p>
        </p:txBody>
      </p:sp>
      <p:sp>
        <p:nvSpPr>
          <p:cNvPr id="40978" name="Rectangle 18"/>
          <p:cNvSpPr>
            <a:spLocks noChangeArrowheads="1"/>
          </p:cNvSpPr>
          <p:nvPr/>
        </p:nvSpPr>
        <p:spPr bwMode="auto">
          <a:xfrm>
            <a:off x="2074863" y="5005388"/>
            <a:ext cx="1554162" cy="1006475"/>
          </a:xfrm>
          <a:prstGeom prst="rect">
            <a:avLst/>
          </a:prstGeom>
          <a:noFill/>
          <a:ln w="19050">
            <a:noFill/>
            <a:miter lim="800000"/>
            <a:headEnd/>
            <a:tailEnd/>
          </a:ln>
          <a:effectLst/>
        </p:spPr>
        <p:txBody>
          <a:bodyPr wrap="none">
            <a:spAutoFit/>
          </a:bodyPr>
          <a:lstStyle/>
          <a:p>
            <a:pPr algn="r" eaLnBrk="1" hangingPunct="1"/>
            <a:r>
              <a:rPr lang="en-US" sz="2000" b="1"/>
              <a:t>Developing</a:t>
            </a:r>
          </a:p>
          <a:p>
            <a:pPr algn="r" eaLnBrk="1" hangingPunct="1"/>
            <a:r>
              <a:rPr lang="en-US" sz="2000" b="1"/>
              <a:t>countries</a:t>
            </a:r>
          </a:p>
          <a:p>
            <a:pPr algn="r" eaLnBrk="1" hangingPunct="1"/>
            <a:r>
              <a:rPr lang="en-US" sz="2000" b="1"/>
              <a:t>(w/o China)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2794</Words>
  <Application>Microsoft PowerPoint</Application>
  <PresentationFormat>On-screen Show (4:3)</PresentationFormat>
  <Paragraphs>564</Paragraphs>
  <Slides>56</Slides>
  <Notes>56</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Blank Presentation</vt:lpstr>
      <vt:lpstr>Default Design</vt:lpstr>
      <vt:lpstr>Ripple</vt:lpstr>
      <vt:lpstr>Chapter 9</vt:lpstr>
      <vt:lpstr>HUMAN POPULATION GROWTH: A BRIEF HISTORY</vt:lpstr>
      <vt:lpstr>Where Are We Headed?</vt:lpstr>
      <vt:lpstr>Animation: Current and Projected Population Sizes by Region</vt:lpstr>
      <vt:lpstr>Where Are We Headed?</vt:lpstr>
      <vt:lpstr>Slide 6</vt:lpstr>
      <vt:lpstr>FACTORS AFFECTING HUMAN POPULATION SIZE</vt:lpstr>
      <vt:lpstr>FACTORS AFFECTING HUMAN POPULATION SIZE</vt:lpstr>
      <vt:lpstr>Slide 9</vt:lpstr>
      <vt:lpstr>Slide 10</vt:lpstr>
      <vt:lpstr>FACTORS AFFECTING HUMAN POPULATION SIZE</vt:lpstr>
      <vt:lpstr>Slide 12</vt:lpstr>
      <vt:lpstr>Declining Fertility Rates:  Fewer Babies per Women</vt:lpstr>
      <vt:lpstr>Declining Fertility Rates:  Fewer Babies per Women</vt:lpstr>
      <vt:lpstr>Case Study: Fertility and Birth Rates in the United States</vt:lpstr>
      <vt:lpstr>Case Study: Fertility and Birth Rates in the United States</vt:lpstr>
      <vt:lpstr>Slide 17</vt:lpstr>
      <vt:lpstr>Case Study: Fertility and Birth Rates in the United States</vt:lpstr>
      <vt:lpstr>Slide 19</vt:lpstr>
      <vt:lpstr>Slide 20</vt:lpstr>
      <vt:lpstr>Factors Affecting Birth Rates and Fertility Rates</vt:lpstr>
      <vt:lpstr>Factors Affecting Death Rates</vt:lpstr>
      <vt:lpstr>Case Study: U.S. Immigration</vt:lpstr>
      <vt:lpstr>Slide 24</vt:lpstr>
      <vt:lpstr>How Would You Vote?</vt:lpstr>
      <vt:lpstr>POPULATION AGE STRUCTURE</vt:lpstr>
      <vt:lpstr>Animation: Examples of Age Structure</vt:lpstr>
      <vt:lpstr>POPULATION AGE STRUCTURE</vt:lpstr>
      <vt:lpstr>Slide 29</vt:lpstr>
      <vt:lpstr>POPULATION AGE STRUCTURE</vt:lpstr>
      <vt:lpstr>Slide 31</vt:lpstr>
      <vt:lpstr>Slide 32</vt:lpstr>
      <vt:lpstr>POPULATION AGE STRUCTURE</vt:lpstr>
      <vt:lpstr>Slide 34</vt:lpstr>
      <vt:lpstr>Animation: U.S. Age Structure</vt:lpstr>
      <vt:lpstr>POPULATION AGE STRUCTURE</vt:lpstr>
      <vt:lpstr>POPULATION AGE STRUCTURE</vt:lpstr>
      <vt:lpstr>Slide 38</vt:lpstr>
      <vt:lpstr>Video: Bonus For A Baby</vt:lpstr>
      <vt:lpstr>POPULATION AGE STRUCTURE</vt:lpstr>
      <vt:lpstr>Slide 41</vt:lpstr>
      <vt:lpstr>SOLUTIONS: INFLUENCING POPULATION SIZE</vt:lpstr>
      <vt:lpstr>Animation: Demographic Transition Model</vt:lpstr>
      <vt:lpstr>SOLUTIONS: INFLUENCING POPULATION SIZE</vt:lpstr>
      <vt:lpstr>Slide 45</vt:lpstr>
      <vt:lpstr>SOLUTIONS: INFLUENCING POPULATION SIZE</vt:lpstr>
      <vt:lpstr>SOLUTIONS: INFLUENCING POPULATION SIZE</vt:lpstr>
      <vt:lpstr>SLOWING POPULATION GROWTH IN INDIA AND CHINA</vt:lpstr>
      <vt:lpstr>Slide 49</vt:lpstr>
      <vt:lpstr>India’s Failed  Family Planning Program</vt:lpstr>
      <vt:lpstr>China’s Family Planning Program</vt:lpstr>
      <vt:lpstr>HUMAN ASPECTS ON  NATURAL SYSTEMS</vt:lpstr>
      <vt:lpstr>Slide 53</vt:lpstr>
      <vt:lpstr>HUMAN ASPECTS ON  NATURAL SYSTEMS</vt:lpstr>
      <vt:lpstr>Slide 55</vt:lpstr>
      <vt:lpstr>Animation: Resources Depletion and Degradation</vt:lpstr>
    </vt:vector>
  </TitlesOfParts>
  <Company>Laura Murray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you</dc:creator>
  <cp:lastModifiedBy> </cp:lastModifiedBy>
  <cp:revision>28</cp:revision>
  <dcterms:created xsi:type="dcterms:W3CDTF">2006-11-08T23:27:50Z</dcterms:created>
  <dcterms:modified xsi:type="dcterms:W3CDTF">2007-11-28T19:02:02Z</dcterms:modified>
</cp:coreProperties>
</file>